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1"/>
    <p:sldMasterId id="2147483654" r:id="rId2"/>
    <p:sldMasterId id="2147484720" r:id="rId3"/>
    <p:sldMasterId id="2147483659" r:id="rId4"/>
    <p:sldMasterId id="2147483666" r:id="rId5"/>
    <p:sldMasterId id="2147483669" r:id="rId6"/>
    <p:sldMasterId id="2147483671" r:id="rId7"/>
    <p:sldMasterId id="2147483672" r:id="rId8"/>
    <p:sldMasterId id="2147483673" r:id="rId9"/>
    <p:sldMasterId id="2147483674" r:id="rId10"/>
  </p:sldMasterIdLst>
  <p:notesMasterIdLst>
    <p:notesMasterId r:id="rId77"/>
  </p:notesMasterIdLst>
  <p:sldIdLst>
    <p:sldId id="305" r:id="rId11"/>
    <p:sldId id="257" r:id="rId12"/>
    <p:sldId id="262" r:id="rId13"/>
    <p:sldId id="319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29" r:id="rId23"/>
    <p:sldId id="325" r:id="rId24"/>
    <p:sldId id="337" r:id="rId25"/>
    <p:sldId id="364" r:id="rId26"/>
    <p:sldId id="365" r:id="rId27"/>
    <p:sldId id="366" r:id="rId28"/>
    <p:sldId id="402" r:id="rId29"/>
    <p:sldId id="403" r:id="rId30"/>
    <p:sldId id="333" r:id="rId31"/>
    <p:sldId id="368" r:id="rId32"/>
    <p:sldId id="330" r:id="rId33"/>
    <p:sldId id="370" r:id="rId34"/>
    <p:sldId id="339" r:id="rId35"/>
    <p:sldId id="371" r:id="rId36"/>
    <p:sldId id="412" r:id="rId37"/>
    <p:sldId id="413" r:id="rId38"/>
    <p:sldId id="341" r:id="rId39"/>
    <p:sldId id="390" r:id="rId40"/>
    <p:sldId id="391" r:id="rId41"/>
    <p:sldId id="392" r:id="rId42"/>
    <p:sldId id="372" r:id="rId43"/>
    <p:sldId id="394" r:id="rId44"/>
    <p:sldId id="389" r:id="rId45"/>
    <p:sldId id="393" r:id="rId46"/>
    <p:sldId id="343" r:id="rId47"/>
    <p:sldId id="373" r:id="rId48"/>
    <p:sldId id="345" r:id="rId49"/>
    <p:sldId id="396" r:id="rId50"/>
    <p:sldId id="399" r:id="rId51"/>
    <p:sldId id="400" r:id="rId52"/>
    <p:sldId id="386" r:id="rId53"/>
    <p:sldId id="387" r:id="rId54"/>
    <p:sldId id="347" r:id="rId55"/>
    <p:sldId id="348" r:id="rId56"/>
    <p:sldId id="374" r:id="rId57"/>
    <p:sldId id="404" r:id="rId58"/>
    <p:sldId id="376" r:id="rId59"/>
    <p:sldId id="410" r:id="rId60"/>
    <p:sldId id="378" r:id="rId61"/>
    <p:sldId id="379" r:id="rId62"/>
    <p:sldId id="395" r:id="rId63"/>
    <p:sldId id="380" r:id="rId64"/>
    <p:sldId id="381" r:id="rId65"/>
    <p:sldId id="397" r:id="rId66"/>
    <p:sldId id="349" r:id="rId67"/>
    <p:sldId id="350" r:id="rId68"/>
    <p:sldId id="352" r:id="rId69"/>
    <p:sldId id="406" r:id="rId70"/>
    <p:sldId id="382" r:id="rId71"/>
    <p:sldId id="411" r:id="rId72"/>
    <p:sldId id="405" r:id="rId73"/>
    <p:sldId id="354" r:id="rId74"/>
    <p:sldId id="353" r:id="rId75"/>
    <p:sldId id="385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ECFF"/>
    <a:srgbClr val="0099CC"/>
    <a:srgbClr val="00FFFF"/>
    <a:srgbClr val="66FFFF"/>
    <a:srgbClr val="33CC33"/>
    <a:srgbClr val="0000FF"/>
    <a:srgbClr val="663300"/>
    <a:srgbClr val="66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84" d="100"/>
          <a:sy n="84" d="100"/>
        </p:scale>
        <p:origin x="10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B2B005B4-0855-4EDA-A4C8-F2193B1D28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3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2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03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28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7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9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3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3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91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491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62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9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23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470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703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66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04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013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005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22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602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6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71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75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98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370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482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241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52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284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84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03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156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48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53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25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564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249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290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0751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754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298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73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9002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8454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097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8266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159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9837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7751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6303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609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739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2694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8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005B4-0855-4EDA-A4C8-F2193B1D284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3BB1-BBA5-41D7-8131-456ECBC718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53C5-CE31-408D-AAB2-C15D252C2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ED0-296D-469D-A584-C2F2903F6D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1D899-782C-4C74-9F97-33658869A7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1B18-63AB-423C-8564-53C50AFC75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53C5-CE31-408D-AAB2-C15D252C2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2371-AF62-4AFD-AEE1-522C4D0FD7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C548-BDDF-4DA1-9A10-C60F92601F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6607-20DC-4E24-AE84-340816351A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645C-DE8D-4F36-88DE-C2B3CAED3F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1D899-782C-4C74-9F97-33658869A7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53C5-CE31-408D-AAB2-C15D252C2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9808-5CCE-4884-9EBA-93A5B10926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645C-DE8D-4F36-88DE-C2B3CAED3F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53C5-CE31-408D-AAB2-C15D252C2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2371-AF62-4AFD-AEE1-522C4D0FD7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226A-B2A4-4E15-9451-FDA2DCBCD4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3FA2-D4C5-4D57-ABBD-2EDE37B336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3BFC-8EC6-445D-A10A-32034A00FB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6805-107F-4A4D-BDBC-1E769AA06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0A7F-CFB3-4BF0-9090-1CC60E24A9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E4E7-96A5-4F11-B826-53B4CB9836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9C12-0D5F-4EDA-9D97-FD0AA75AC5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AA33-46C8-47A4-A523-4775970DF5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0FD8-E2DA-4B7A-96B9-94F56BCCF1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78FD-AEC5-466D-9492-F0DAA23E2E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88D3-73C3-48EB-96CB-A20D8EE0C0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3827-D148-4A3C-B76C-23F8019BCD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C32C-68D5-49F6-A422-B8A7287985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3477-B0A5-4FF1-80A5-5F700FF57B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F829-3572-4755-A69F-76A0E71444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49B4-B9BB-4198-A830-EE53268B8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11A8-331B-4D30-93A3-EFE382A1C4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821C-59CA-483C-A678-B6BE6A7967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81EC-56F1-4218-8B9B-947210542E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A7F7-7CB6-4648-8279-AD9E99FDF3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7EBC-F742-4E05-B267-306FC88D77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3838-2807-463A-B9CC-B53B26B193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4A6D-3793-448A-A336-F5FAB8BB7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DF2B-A1E7-41D9-9986-23F8FC21F2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6A7F-EFB8-4B90-BD3B-D722D65ABD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A85D-E7D8-4577-9BAA-5CF8EE8CD9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EE9-AB62-409F-8B0A-C9EE961840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B541-B697-4556-9677-EEAED741B4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AA72-7FF3-40EB-BBF8-E01F162FFB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4036-02E1-4F95-B03B-B2F4D27EDF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9EA0-6079-4CB5-8D21-B00F702BC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24B0-4F0F-4226-9BBD-E096E2D663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2823-AAFE-40DC-AEC1-D6ADC61792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4255-0B11-4981-ACCA-394FD9B589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9675-6127-4439-836A-B29FC7418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5646-0E75-4937-8744-558D72EF4F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6334-D59E-4EDE-9278-C29D98AA80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931-BE8F-475E-A833-130EFA3E19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ED0-296D-469D-A584-C2F2903F6D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F8C1-3C35-428E-B0BA-E0C662FC99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4C56-AB9B-47FC-A2DA-4AF5A868A4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F867-4289-4CE2-9118-B14A29A2B7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1B55-D883-425C-8DD6-D2CEC711C8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32E-9E98-41DA-BE34-1E0D85643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FD0C-C8EB-47E9-A04B-BE495DCD6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FAC7-E317-4DFB-AA6F-E219A20BD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D92D-D46E-445B-8B3C-9C1B2F5F39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1EFD-5409-4E68-9A39-70768871C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3568-B651-42A3-A1E5-D01665863B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F56D-0CD7-4C40-BA41-7F5B8156D2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A588-FCF0-429C-9CC0-E85AD7B798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ED0-296D-469D-A584-C2F2903F6D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EF95-79F9-4275-8331-EE70CDDC50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47AA-0BA7-48B2-8FC5-149351A3B7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62B6-2F79-43B0-8DAA-47FDEE1DC6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D48E-38F4-4A6F-9A94-7D081CDD16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40FF-CD45-4F72-A161-88B409E78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9B5A-22E1-47BC-9755-81B2FACE63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358F-7DB0-43F4-96CE-001C768A34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51F4-4FF3-4790-A90F-41C05D64EA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59F2-49A6-433F-A04A-4B78E5FBA6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CC53-1B6D-4391-A64D-A3112504D5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1213" y="765175"/>
            <a:ext cx="1822450" cy="5400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765175"/>
            <a:ext cx="5316538" cy="5400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D9DA-B2EF-4704-A14B-8AFF2947BC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D9F9-E4D6-4173-8803-52A4883726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765175"/>
            <a:ext cx="7291388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92275" y="1484313"/>
            <a:ext cx="7283450" cy="46815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ED0-296D-469D-A584-C2F2903F6D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6607-20DC-4E24-AE84-340816351A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AB6D-4BE4-46B4-9227-93B15979C5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703C-1FD6-419C-90F4-E5555AD1C8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484313"/>
            <a:ext cx="35655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D39A-1189-4E8E-B0F2-00665315E5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C7CC-3299-4D38-BACE-21BCAD5DAF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C548-BDDF-4DA1-9A10-C60F92601F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C45C-16E5-40F4-AD86-004E3F4903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6A65-938C-4B46-ACA0-483BB33893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9FD4-CD43-4501-99FF-044BB4C990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FFF4-C4AD-4F60-BAD9-0B00C2EEAE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47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7BEAB5-A4DA-46DA-BDB3-47E681012C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90153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</a:p>
          <a:p>
            <a:pPr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	verfahren</a:t>
            </a:r>
          </a:p>
        </p:txBody>
      </p:sp>
      <p:sp>
        <p:nvSpPr>
          <p:cNvPr id="390154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90155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90156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  <p:sldLayoutId id="2147485738" r:id="rId12"/>
    <p:sldLayoutId id="2147485744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40B749-DA20-43D2-8D74-84E07F9E86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3001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de-DE" sz="2000" dirty="0">
                <a:cs typeface="+mn-cs"/>
              </a:rPr>
              <a:t> OAPVO</a:t>
            </a:r>
          </a:p>
          <a:p>
            <a:pPr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Profile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Ästhetisch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Sprachlich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Gesellschafts-</a:t>
            </a:r>
          </a:p>
          <a:p>
            <a:pPr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 wissenschaftlich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Sportlich</a:t>
            </a:r>
          </a:p>
          <a:p>
            <a:pPr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Wahl-</a:t>
            </a:r>
          </a:p>
          <a:p>
            <a:pPr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  verfahren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1619250" y="765175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18" r:id="rId2"/>
    <p:sldLayoutId id="2147485748" r:id="rId3"/>
    <p:sldLayoutId id="2147485749" r:id="rId4"/>
    <p:sldLayoutId id="2147485750" r:id="rId5"/>
    <p:sldLayoutId id="2147485751" r:id="rId6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E373D7-79C7-4039-A20D-7561AF6181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3001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OAPVO</a:t>
            </a:r>
          </a:p>
          <a:p>
            <a:pPr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Ästhetisch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Sprachlich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Gesellschafts-</a:t>
            </a:r>
          </a:p>
          <a:p>
            <a:pPr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 wissenschaftlich</a:t>
            </a: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Sportlich</a:t>
            </a:r>
          </a:p>
          <a:p>
            <a:pPr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Wahl-</a:t>
            </a:r>
          </a:p>
          <a:p>
            <a:pPr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  verfahren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1619250" y="765175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739" r:id="rId2"/>
    <p:sldLayoutId id="2147485745" r:id="rId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0E8CE2-720C-46CF-BF5D-516EACE8E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0649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  <a:endParaRPr lang="de-DE" sz="2000" dirty="0">
              <a:cs typeface="+mn-cs"/>
            </a:endParaRPr>
          </a:p>
          <a:p>
            <a:pPr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752" r:id="rId2"/>
    <p:sldLayoutId id="2147485753" r:id="rId3"/>
    <p:sldLayoutId id="2147485755" r:id="rId4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3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CED1AB-5AFE-4C85-9E83-48DCF3315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17449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  <a:endParaRPr lang="de-DE" sz="2000" dirty="0">
              <a:cs typeface="+mn-cs"/>
            </a:endParaRPr>
          </a:p>
          <a:p>
            <a:pPr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cs typeface="+mn-cs"/>
              </a:rPr>
              <a:t> 	Sprachlich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  <p:sldLayoutId id="2147485676" r:id="rId12"/>
    <p:sldLayoutId id="2147485741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1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2EDEEF-C9D8-4F3A-94B5-6DA15D09D0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5577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  <a:endParaRPr lang="de-DE" sz="2000" dirty="0">
              <a:cs typeface="+mn-cs"/>
            </a:endParaRPr>
          </a:p>
          <a:p>
            <a:pPr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cs typeface="+mn-cs"/>
              </a:rPr>
              <a:t> 	Ästhetisch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683" r:id="rId7"/>
    <p:sldLayoutId id="2147485684" r:id="rId8"/>
    <p:sldLayoutId id="2147485685" r:id="rId9"/>
    <p:sldLayoutId id="2147485686" r:id="rId10"/>
    <p:sldLayoutId id="2147485687" r:id="rId11"/>
    <p:sldLayoutId id="2147485688" r:id="rId12"/>
    <p:sldLayoutId id="2147485689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3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B2D3EB-BC4F-4D68-A438-F5D3F5B06B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73769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  <a:endParaRPr lang="de-DE" sz="2000" dirty="0">
              <a:cs typeface="+mn-cs"/>
            </a:endParaRPr>
          </a:p>
          <a:p>
            <a:pPr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  <p:sldLayoutId id="2147485701" r:id="rId12"/>
    <p:sldLayoutId id="2147485702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E8B257-588E-4EBB-A6AC-47A02D52BC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79913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  <a:endParaRPr lang="de-DE" sz="2000" dirty="0">
              <a:cs typeface="+mn-cs"/>
            </a:endParaRPr>
          </a:p>
          <a:p>
            <a:pPr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cs typeface="+mn-cs"/>
              </a:rPr>
              <a:t> 	Sportlich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379914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79916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  <p:sldLayoutId id="2147485714" r:id="rId12"/>
    <p:sldLayoutId id="2147485742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d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3" name="AutoShape 3"/>
          <p:cNvSpPr>
            <a:spLocks noChangeArrowheads="1"/>
          </p:cNvSpPr>
          <p:nvPr/>
        </p:nvSpPr>
        <p:spPr bwMode="auto">
          <a:xfrm>
            <a:off x="0" y="836613"/>
            <a:ext cx="9144000" cy="7651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5175"/>
            <a:ext cx="7291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Februar 2011</a:t>
            </a:r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E6B38D-96D0-4DA5-9D21-3D3621400A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7283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84009" name="AutoShape 9"/>
          <p:cNvSpPr>
            <a:spLocks noChangeArrowheads="1"/>
          </p:cNvSpPr>
          <p:nvPr/>
        </p:nvSpPr>
        <p:spPr bwMode="auto">
          <a:xfrm>
            <a:off x="0" y="981075"/>
            <a:ext cx="1547813" cy="5184775"/>
          </a:xfrm>
          <a:prstGeom prst="flowChart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solidFill>
                  <a:schemeClr val="bg2"/>
                </a:solidFill>
                <a:cs typeface="+mn-cs"/>
              </a:rPr>
              <a:t> </a:t>
            </a:r>
            <a:r>
              <a:rPr lang="de-DE" sz="2000" dirty="0">
                <a:solidFill>
                  <a:schemeClr val="bg2"/>
                </a:solidFill>
                <a:cs typeface="+mn-cs"/>
              </a:rPr>
              <a:t>OAPVO</a:t>
            </a:r>
          </a:p>
          <a:p>
            <a:pPr>
              <a:tabLst>
                <a:tab pos="182563" algn="l"/>
              </a:tabLst>
              <a:defRPr/>
            </a:pPr>
            <a:endParaRPr lang="de-DE" sz="20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Profile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</a:t>
            </a:r>
            <a:r>
              <a:rPr lang="de-DE" sz="1600" dirty="0" err="1">
                <a:solidFill>
                  <a:schemeClr val="bg2"/>
                </a:solidFill>
                <a:cs typeface="+mn-cs"/>
              </a:rPr>
              <a:t>Nawi</a:t>
            </a:r>
            <a:endParaRPr lang="de-DE" sz="1600" dirty="0">
              <a:solidFill>
                <a:schemeClr val="bg2"/>
              </a:solidFill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Ästhetisch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Sprachlich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Gesellschafts-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	wissenschaftlich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1600" dirty="0">
                <a:solidFill>
                  <a:schemeClr val="bg2"/>
                </a:solidFill>
                <a:cs typeface="+mn-cs"/>
              </a:rPr>
              <a:t> 	Sportlich</a:t>
            </a:r>
            <a:endParaRPr lang="de-DE" sz="16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dirty="0">
                <a:cs typeface="+mn-cs"/>
              </a:rPr>
              <a:t> </a:t>
            </a:r>
            <a:r>
              <a:rPr lang="de-DE" sz="2000" dirty="0">
                <a:cs typeface="+mn-cs"/>
              </a:rPr>
              <a:t>Abitur</a:t>
            </a: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endParaRPr lang="de-DE" sz="2000" dirty="0">
              <a:cs typeface="+mn-cs"/>
            </a:endParaRPr>
          </a:p>
          <a:p>
            <a:pPr>
              <a:buFontTx/>
              <a:buChar char="•"/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 	Wahl-</a:t>
            </a:r>
          </a:p>
          <a:p>
            <a:pPr>
              <a:tabLst>
                <a:tab pos="182563" algn="l"/>
              </a:tabLst>
              <a:defRPr/>
            </a:pPr>
            <a:r>
              <a:rPr lang="de-DE" sz="2000" dirty="0">
                <a:solidFill>
                  <a:schemeClr val="bg2"/>
                </a:solidFill>
                <a:cs typeface="+mn-cs"/>
              </a:rPr>
              <a:t>	verfahren</a:t>
            </a:r>
          </a:p>
        </p:txBody>
      </p: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4427538" y="115888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cs typeface="+mn-cs"/>
              </a:rPr>
              <a:t>Oberstufeninformation</a:t>
            </a:r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>
            <a:off x="1691680" y="764704"/>
            <a:ext cx="0" cy="5400675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4012" name="Line 12"/>
          <p:cNvSpPr>
            <a:spLocks noChangeShapeType="1"/>
          </p:cNvSpPr>
          <p:nvPr/>
        </p:nv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  <p:sldLayoutId id="2147485743" r:id="rId13"/>
  </p:sldLayoutIdLst>
  <p:transition>
    <p:dissolv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schule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7838"/>
            <a:ext cx="7435850" cy="6096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rgbClr val="8C9EB8"/>
                </a:solidFill>
              </a:rPr>
              <a:t> Wie geht‘s zum Abitur?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4284663" y="0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35173" name="Text Box 7"/>
          <p:cNvSpPr txBox="1">
            <a:spLocks noChangeArrowheads="1"/>
          </p:cNvSpPr>
          <p:nvPr/>
        </p:nvSpPr>
        <p:spPr bwMode="auto">
          <a:xfrm>
            <a:off x="4427538" y="1158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4284663" y="188913"/>
            <a:ext cx="2592387" cy="3603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91048990"/>
              </p:ext>
            </p:extLst>
          </p:nvPr>
        </p:nvGraphicFramePr>
        <p:xfrm>
          <a:off x="1767665" y="1071563"/>
          <a:ext cx="7023127" cy="51816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4386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2716118"/>
              </p:ext>
            </p:extLst>
          </p:nvPr>
        </p:nvGraphicFramePr>
        <p:xfrm>
          <a:off x="1776079" y="1071563"/>
          <a:ext cx="7023127" cy="51816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5410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9781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4906647"/>
              </p:ext>
            </p:extLst>
          </p:nvPr>
        </p:nvGraphicFramePr>
        <p:xfrm>
          <a:off x="1763688" y="1071563"/>
          <a:ext cx="7023127" cy="51816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NW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6434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620713"/>
            <a:ext cx="7291387" cy="647700"/>
          </a:xfrm>
        </p:spPr>
        <p:txBody>
          <a:bodyPr/>
          <a:lstStyle/>
          <a:p>
            <a:pPr eaLnBrk="1" hangingPunct="1"/>
            <a:r>
              <a:rPr lang="de-DE" sz="3600">
                <a:solidFill>
                  <a:schemeClr val="tx1"/>
                </a:solidFill>
              </a:rPr>
              <a:t>Zur Pflicht kommt die Kür: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9808-5CCE-4884-9EBA-93A5B109266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484438" y="112553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b="1" dirty="0">
                <a:latin typeface="Arial" pitchFamily="34" charset="0"/>
                <a:cs typeface="Arial" pitchFamily="34" charset="0"/>
              </a:rPr>
              <a:t>Die Profile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1857375" y="1785938"/>
            <a:ext cx="705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1.	Jede Klasse erhält für die gesamte 	Oberstufenzeit ein eigenes Profil.</a:t>
            </a:r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1785938" y="2643188"/>
            <a:ext cx="705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1835150" y="2500313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  <a:defRPr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2.	Ein </a:t>
            </a:r>
            <a:r>
              <a:rPr lang="de-DE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Profil gebendes Fach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wird auf vertieftem 	Niveau unterrichtet.</a:t>
            </a: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1835150" y="3214688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3.	Zwei</a:t>
            </a:r>
            <a:r>
              <a:rPr lang="de-DE" sz="2200" dirty="0">
                <a:solidFill>
                  <a:srgbClr val="32960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Profil ergänzende Fächer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werden im 	Unterricht thematisch an das Profilfach angebunden.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1835150" y="4005064"/>
            <a:ext cx="7308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4.	Die Stormarnschule bietet 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zehn </a:t>
            </a:r>
            <a:r>
              <a:rPr lang="de-DE" sz="2200" b="1" dirty="0">
                <a:latin typeface="Arial" pitchFamily="34" charset="0"/>
                <a:cs typeface="Arial" pitchFamily="34" charset="0"/>
              </a:rPr>
              <a:t>Profile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zur Wahl an.</a:t>
            </a:r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1835150" y="4509120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5.	Nach den Wahlen der Schüler und Schülerinnen 	werden </a:t>
            </a:r>
            <a:r>
              <a:rPr lang="de-DE" sz="2200" b="1" dirty="0">
                <a:latin typeface="Arial" pitchFamily="34" charset="0"/>
                <a:cs typeface="Arial" pitchFamily="34" charset="0"/>
              </a:rPr>
              <a:t>etwa fünf Profile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eingerichtet.</a:t>
            </a: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1835150" y="5301208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41325" algn="l"/>
              </a:tabLst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6.	Ein naturwissenschaftliches und ein sprachliches 	Profil müssen eingerichtet werden.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4" grpId="0"/>
      <p:bldP spid="291845" grpId="0"/>
      <p:bldP spid="291849" grpId="0"/>
      <p:bldP spid="291851" grpId="0"/>
      <p:bldP spid="291852" grpId="0"/>
      <p:bldP spid="291853" grpId="0"/>
      <p:bldP spid="2918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764704"/>
            <a:ext cx="7291387" cy="1223665"/>
          </a:xfrm>
        </p:spPr>
        <p:txBody>
          <a:bodyPr/>
          <a:lstStyle/>
          <a:p>
            <a:pPr eaLnBrk="1" hangingPunct="1"/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 naturwissenschaftlichen Bereich bietet die Stormarnschule drei Profile an:</a:t>
            </a:r>
          </a:p>
        </p:txBody>
      </p:sp>
      <p:pic>
        <p:nvPicPr>
          <p:cNvPr id="8" name="Inhaltsplatzhalter 7" descr="Biologie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2448272" cy="2180814"/>
          </a:xfrm>
        </p:spPr>
      </p:pic>
      <p:sp>
        <p:nvSpPr>
          <p:cNvPr id="2765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D899-782C-4C74-9F97-33658869A7D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0" name="Grafik 9" descr="Pysik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1476" y="1988840"/>
            <a:ext cx="2895167" cy="216024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2450590" cy="21442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08720"/>
            <a:ext cx="7219950" cy="719361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naturwissenschaftliche Profil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064" y="2924175"/>
            <a:ext cx="3923928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dirty="0"/>
              <a:t> </a:t>
            </a:r>
            <a:endParaRPr lang="de-DE" sz="3600" b="1" dirty="0">
              <a:solidFill>
                <a:srgbClr val="32960A"/>
              </a:solidFill>
            </a:endParaRPr>
          </a:p>
        </p:txBody>
      </p:sp>
      <p:pic>
        <p:nvPicPr>
          <p:cNvPr id="9" name="Inhaltsplatzhalter 8" descr="Biologie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348880"/>
            <a:ext cx="2808312" cy="2976811"/>
          </a:xfrm>
        </p:spPr>
      </p:pic>
      <p:sp>
        <p:nvSpPr>
          <p:cNvPr id="2867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8" name="Grafik 7" descr="Biologi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6325" y="3645024"/>
            <a:ext cx="4257675" cy="1076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Biologie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77538249"/>
              </p:ext>
            </p:extLst>
          </p:nvPr>
        </p:nvGraphicFramePr>
        <p:xfrm>
          <a:off x="1714500" y="1000125"/>
          <a:ext cx="7283478" cy="5562600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645C-DE8D-4F36-88DE-C2B3CAED3F2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Biologie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9409265"/>
              </p:ext>
            </p:extLst>
          </p:nvPr>
        </p:nvGraphicFramePr>
        <p:xfrm>
          <a:off x="1714500" y="1000125"/>
          <a:ext cx="7283478" cy="5562600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645C-DE8D-4F36-88DE-C2B3CAED3F2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Biologie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5414950"/>
              </p:ext>
            </p:extLst>
          </p:nvPr>
        </p:nvGraphicFramePr>
        <p:xfrm>
          <a:off x="1714500" y="1000125"/>
          <a:ext cx="7283478" cy="5562600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645C-DE8D-4F36-88DE-C2B3CAED3F2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naturwissenschaftliche Profil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  <a:tabLst>
                <a:tab pos="3413125" algn="l"/>
              </a:tabLst>
            </a:pPr>
            <a:r>
              <a:rPr lang="de-DE" dirty="0"/>
              <a:t>	</a:t>
            </a:r>
          </a:p>
          <a:p>
            <a:pPr marL="0" indent="0">
              <a:buNone/>
              <a:tabLst>
                <a:tab pos="3413125" algn="l"/>
              </a:tabLst>
            </a:pPr>
            <a:endParaRPr lang="de-DE" sz="2800" dirty="0"/>
          </a:p>
          <a:p>
            <a:pPr marL="0" indent="0">
              <a:buNone/>
              <a:tabLst>
                <a:tab pos="3413125" algn="l"/>
              </a:tabLs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dem Profilfach </a:t>
            </a:r>
            <a:r>
              <a:rPr lang="de-DE" sz="28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D899-782C-4C74-9F97-33658869A7D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6620"/>
            <a:ext cx="3804747" cy="16561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360603" cy="1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533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785813"/>
            <a:ext cx="6864350" cy="979487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Rechtliche Grundlagen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857375" y="2000250"/>
            <a:ext cx="7092950" cy="4032250"/>
          </a:xfrm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  <a:sym typeface="Wingdings" pitchFamily="2" charset="2"/>
              </a:rPr>
              <a:t> OAP</a:t>
            </a:r>
            <a:r>
              <a:rPr lang="de-DE" dirty="0">
                <a:latin typeface="Arial" pitchFamily="34" charset="0"/>
                <a:cs typeface="Arial" pitchFamily="34" charset="0"/>
              </a:rPr>
              <a:t>VO</a:t>
            </a:r>
          </a:p>
          <a:p>
            <a:pPr lvl="1" eaLnBrk="1" hangingPunct="1"/>
            <a:r>
              <a:rPr lang="de-DE" sz="2400" dirty="0">
                <a:latin typeface="Arial" pitchFamily="34" charset="0"/>
                <a:cs typeface="Arial" pitchFamily="34" charset="0"/>
              </a:rPr>
              <a:t>Landesverordnung über die Gestaltung der Oberstufe und der Abiturprüfung in den Gymnasien und Gemeinschaftsschulen                 in der Fassung vom 2. Juli 2018</a:t>
            </a:r>
          </a:p>
          <a:p>
            <a:pPr lvl="1" eaLnBrk="1" hangingPunct="1">
              <a:buNone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SchulG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(Januar 2011 vom Landtag beschlossen)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D899-782C-4C74-9F97-33658869A7D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D899-782C-4C74-9F97-33658869A7D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17420" y="62068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Chemie</a:t>
            </a:r>
            <a:endParaRPr lang="de-DE" dirty="0"/>
          </a:p>
        </p:txBody>
      </p:sp>
      <p:graphicFrame>
        <p:nvGraphicFramePr>
          <p:cNvPr id="8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916238"/>
              </p:ext>
            </p:extLst>
          </p:nvPr>
        </p:nvGraphicFramePr>
        <p:xfrm>
          <a:off x="1717419" y="1082351"/>
          <a:ext cx="7319077" cy="5562600"/>
        </p:xfrm>
        <a:graphic>
          <a:graphicData uri="http://schemas.openxmlformats.org/drawingml/2006/table">
            <a:tbl>
              <a:tblPr/>
              <a:tblGrid>
                <a:gridCol w="141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44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6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50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4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2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207803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80728"/>
            <a:ext cx="7219950" cy="647353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naturwissenschaftliche Profil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2725" y="2924175"/>
            <a:ext cx="3851275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3600" b="1" dirty="0">
              <a:solidFill>
                <a:srgbClr val="32960A"/>
              </a:solidFill>
            </a:endParaRPr>
          </a:p>
        </p:txBody>
      </p:sp>
      <p:sp>
        <p:nvSpPr>
          <p:cNvPr id="3584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Grafik 5" descr="Phys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3168352" cy="3168352"/>
          </a:xfrm>
          <a:prstGeom prst="rect">
            <a:avLst/>
          </a:prstGeom>
        </p:spPr>
      </p:pic>
      <p:pic>
        <p:nvPicPr>
          <p:cNvPr id="7" name="Grafik 6" descr="Pysik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3"/>
            <a:ext cx="3888432" cy="1076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571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Physik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20569791"/>
              </p:ext>
            </p:extLst>
          </p:nvPr>
        </p:nvGraphicFramePr>
        <p:xfrm>
          <a:off x="1753018" y="1000125"/>
          <a:ext cx="7283478" cy="5562600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645C-DE8D-4F36-88DE-C2B3CAED3F2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713" y="765175"/>
            <a:ext cx="7219950" cy="647700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ästhetische Profil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6056" y="2924175"/>
            <a:ext cx="4067944" cy="259305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dirty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3600" b="1" dirty="0">
              <a:solidFill>
                <a:srgbClr val="FF66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de-DE" sz="3600" b="1" dirty="0">
              <a:solidFill>
                <a:srgbClr val="FF6600"/>
              </a:solidFill>
            </a:endParaRPr>
          </a:p>
        </p:txBody>
      </p:sp>
      <p:sp>
        <p:nvSpPr>
          <p:cNvPr id="159746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46A7F-EFB8-4B90-BD3B-D722D65ABD7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Grafik 5" descr="Kuns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3246262" cy="2160240"/>
          </a:xfrm>
          <a:prstGeom prst="rect">
            <a:avLst/>
          </a:prstGeom>
        </p:spPr>
      </p:pic>
      <p:pic>
        <p:nvPicPr>
          <p:cNvPr id="8" name="Grafik 7" descr="Kun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645024"/>
            <a:ext cx="2914650" cy="1562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AA7F7-7CB6-4648-8279-AD9E99FDF33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Ästhetisches Profil: </a:t>
            </a:r>
            <a:r>
              <a:rPr lang="de-DE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Kunst</a:t>
            </a: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550741493"/>
              </p:ext>
            </p:extLst>
          </p:nvPr>
        </p:nvGraphicFramePr>
        <p:xfrm>
          <a:off x="1871663" y="981075"/>
          <a:ext cx="7272808" cy="5658360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7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ästh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Seminar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765175"/>
            <a:ext cx="7219950" cy="647700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ästhetische Profil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2725" y="2924175"/>
            <a:ext cx="3851275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dirty="0"/>
              <a:t> </a:t>
            </a:r>
            <a:endParaRPr lang="de-DE" sz="3600" b="1" dirty="0">
              <a:solidFill>
                <a:srgbClr val="FF6600"/>
              </a:solidFill>
            </a:endParaRPr>
          </a:p>
        </p:txBody>
      </p:sp>
      <p:sp>
        <p:nvSpPr>
          <p:cNvPr id="161794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46A7F-EFB8-4B90-BD3B-D722D65ABD7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6" name="Grafik 5" descr="Mus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3254826" cy="3240360"/>
          </a:xfrm>
          <a:prstGeom prst="rect">
            <a:avLst/>
          </a:prstGeom>
        </p:spPr>
      </p:pic>
      <p:pic>
        <p:nvPicPr>
          <p:cNvPr id="8" name="Grafik 7" descr="Musi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645024"/>
            <a:ext cx="3028950" cy="14763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AA7F7-7CB6-4648-8279-AD9E99FDF33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Ästhetisches Profil: </a:t>
            </a:r>
            <a:r>
              <a:rPr lang="de-DE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Musik</a:t>
            </a: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81547718"/>
              </p:ext>
            </p:extLst>
          </p:nvPr>
        </p:nvGraphicFramePr>
        <p:xfrm>
          <a:off x="1871663" y="981075"/>
          <a:ext cx="7272672" cy="5710176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7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ästh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Seminar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80728"/>
            <a:ext cx="7219950" cy="647353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sprachliche Profil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2725" y="2924175"/>
            <a:ext cx="3851275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3600" b="1" dirty="0">
              <a:solidFill>
                <a:srgbClr val="32960A"/>
              </a:solidFill>
            </a:endParaRPr>
          </a:p>
        </p:txBody>
      </p:sp>
      <p:sp>
        <p:nvSpPr>
          <p:cNvPr id="3584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0B9890-0826-48A2-BD08-3211CA411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3510390" cy="21602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50B820-1DE3-4445-8442-1C2FBCA2B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AA7F7-7CB6-4648-8279-AD9E99FDF33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Sprachliches Profil: </a:t>
            </a:r>
            <a:r>
              <a:rPr lang="de-D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Englisch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35056026"/>
              </p:ext>
            </p:extLst>
          </p:nvPr>
        </p:nvGraphicFramePr>
        <p:xfrm>
          <a:off x="1871663" y="981075"/>
          <a:ext cx="7272808" cy="491032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(+1)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(+1)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06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Ge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711" y="1556792"/>
            <a:ext cx="4633289" cy="3168352"/>
          </a:xfrm>
          <a:prstGeom prst="rect">
            <a:avLst/>
          </a:prstGeom>
        </p:spPr>
      </p:pic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219950" cy="1008063"/>
          </a:xfrm>
        </p:spPr>
        <p:txBody>
          <a:bodyPr/>
          <a:lstStyle/>
          <a:p>
            <a:pPr algn="ctr" eaLnBrk="1" hangingPunct="1"/>
            <a:r>
              <a:rPr lang="de-D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 gesellschaftswissenschaftlichen Bereich bietet die Stormarnschule drei Profile an:</a:t>
            </a:r>
          </a:p>
        </p:txBody>
      </p:sp>
      <p:sp>
        <p:nvSpPr>
          <p:cNvPr id="16384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8" name="Grafik 7" descr="Abib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844824"/>
            <a:ext cx="2095500" cy="2181225"/>
          </a:xfrm>
          <a:prstGeom prst="rect">
            <a:avLst/>
          </a:prstGeom>
        </p:spPr>
      </p:pic>
      <p:pic>
        <p:nvPicPr>
          <p:cNvPr id="9" name="Grafik 8" descr="Geschicht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77072"/>
            <a:ext cx="3267998" cy="2055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835696" y="908720"/>
            <a:ext cx="7075488" cy="720080"/>
          </a:xfrm>
        </p:spPr>
        <p:txBody>
          <a:bodyPr/>
          <a:lstStyle/>
          <a:p>
            <a:pPr eaLnBrk="1" hangingPunct="1"/>
            <a:r>
              <a:rPr lang="de-DE" sz="4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Pflichtprogramm für alle: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idx="1"/>
          </p:nvPr>
        </p:nvSpPr>
        <p:spPr>
          <a:xfrm>
            <a:off x="1835150" y="1844675"/>
            <a:ext cx="7140575" cy="10795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de-DE" dirty="0">
                <a:latin typeface="Arial" pitchFamily="34" charset="0"/>
                <a:cs typeface="Arial" pitchFamily="34" charset="0"/>
              </a:rPr>
              <a:t>1.	Der Unterricht findet im Klassenverband statt.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1D899-782C-4C74-9F97-33658869A7D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ltGray">
          <a:xfrm>
            <a:off x="609600" y="579120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908175" y="3068638"/>
            <a:ext cx="7235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2.	Drei </a:t>
            </a:r>
            <a:r>
              <a:rPr lang="de-DE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Kernfächer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 werden auf vertieftem Niveau unterrichtet: </a:t>
            </a:r>
            <a:r>
              <a:rPr lang="de-DE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Deutsch, Fremdsprache, Mathematik</a:t>
            </a:r>
            <a:r>
              <a:rPr lang="de-DE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908175" y="5013175"/>
            <a:ext cx="7235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33400" algn="l"/>
              </a:tabLst>
            </a:pPr>
            <a:r>
              <a:rPr lang="de-DE" sz="3200" dirty="0">
                <a:latin typeface="Arial" pitchFamily="34" charset="0"/>
                <a:cs typeface="Arial" pitchFamily="34" charset="0"/>
              </a:rPr>
              <a:t>3.	Alle weiteren Fächer werden auf       	grundlegendem Niveau unterrichtet.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 build="p"/>
      <p:bldP spid="6157" grpId="0"/>
      <p:bldP spid="61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rankreich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1835696" y="1700808"/>
            <a:ext cx="6961956" cy="4608512"/>
          </a:xfrm>
          <a:prstGeom prst="rect">
            <a:avLst/>
          </a:prstGeom>
        </p:spPr>
      </p:pic>
      <p:sp>
        <p:nvSpPr>
          <p:cNvPr id="10" name="Titel 9"/>
          <p:cNvSpPr txBox="1">
            <a:spLocks noGrp="1"/>
          </p:cNvSpPr>
          <p:nvPr>
            <p:ph type="title"/>
          </p:nvPr>
        </p:nvSpPr>
        <p:spPr>
          <a:xfrm>
            <a:off x="1691680" y="76470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ist </a:t>
            </a:r>
            <a:r>
              <a:rPr lang="de-D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AbiBac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763688" y="1700808"/>
            <a:ext cx="6984776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rial" pitchFamily="34" charset="0"/>
                <a:cs typeface="Arial" pitchFamily="34" charset="0"/>
              </a:rPr>
              <a:t>Abi</a:t>
            </a:r>
            <a:r>
              <a:rPr lang="de-DE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de-DE" sz="4400" dirty="0" err="1">
                <a:latin typeface="Arial" pitchFamily="34" charset="0"/>
                <a:cs typeface="Arial" pitchFamily="34" charset="0"/>
              </a:rPr>
              <a:t>tur</a:t>
            </a:r>
            <a:endParaRPr lang="de-DE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dirty="0">
                <a:latin typeface="Arial" pitchFamily="34" charset="0"/>
                <a:cs typeface="Arial" pitchFamily="34" charset="0"/>
              </a:rPr>
              <a:t>Deutscher Schulabschluss</a:t>
            </a:r>
          </a:p>
          <a:p>
            <a:pPr algn="r"/>
            <a:r>
              <a:rPr lang="de-DE" sz="2800" dirty="0">
                <a:latin typeface="Arial" pitchFamily="34" charset="0"/>
                <a:cs typeface="Arial" pitchFamily="34" charset="0"/>
              </a:rPr>
              <a:t>Zugang zu allen deutschen Hochschulen</a:t>
            </a:r>
          </a:p>
          <a:p>
            <a:pPr algn="r"/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4400" b="1" dirty="0" err="1">
                <a:latin typeface="Arial" pitchFamily="34" charset="0"/>
                <a:cs typeface="Arial" pitchFamily="34" charset="0"/>
              </a:rPr>
              <a:t>Bac</a:t>
            </a:r>
            <a:r>
              <a:rPr lang="de-DE" sz="4400" dirty="0" err="1">
                <a:latin typeface="Arial" pitchFamily="34" charset="0"/>
                <a:cs typeface="Arial" pitchFamily="34" charset="0"/>
              </a:rPr>
              <a:t>-calauréat</a:t>
            </a:r>
            <a:endParaRPr lang="de-DE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dirty="0">
                <a:latin typeface="Arial" pitchFamily="34" charset="0"/>
                <a:cs typeface="Arial" pitchFamily="34" charset="0"/>
              </a:rPr>
              <a:t>Französischer Schulabschluss</a:t>
            </a:r>
          </a:p>
          <a:p>
            <a:r>
              <a:rPr lang="de-DE" sz="2800" dirty="0">
                <a:latin typeface="Arial" pitchFamily="34" charset="0"/>
                <a:cs typeface="Arial" pitchFamily="34" charset="0"/>
              </a:rPr>
              <a:t>	Zugang zu allen französischen 		Hochschulen</a:t>
            </a:r>
          </a:p>
          <a:p>
            <a:pPr algn="r"/>
            <a:endParaRPr lang="de-DE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123728" y="105273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 descr="700px-New-Map-Francophone_Wor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388170"/>
            <a:ext cx="4224858" cy="19615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63688" y="764704"/>
            <a:ext cx="7380312" cy="373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" pitchFamily="34" charset="0"/>
                <a:cs typeface="Arial" pitchFamily="34" charset="0"/>
              </a:rPr>
              <a:t>Was bietet das </a:t>
            </a:r>
            <a:r>
              <a:rPr lang="de-DE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Abibac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Vertiefung der französischen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Sprachkenntnisse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mehrwöchiger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Austausch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mit dem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Lycée Jean </a:t>
            </a:r>
            <a:r>
              <a:rPr lang="fr-FR" sz="1800" dirty="0" err="1">
                <a:latin typeface="Arial" pitchFamily="34" charset="0"/>
                <a:cs typeface="Arial" pitchFamily="34" charset="0"/>
              </a:rPr>
              <a:t>Dautet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, La Rochelle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tiefer Einblick in die französische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Kultur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/>
              <a:t>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Kommunikation in der gesamten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francophonen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Welt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Zugang zu allen französischen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Hochschulen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Ein großes Plus auf dem internationalen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Arbeitsmarkt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3688" y="98072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itchFamily="34" charset="0"/>
                <a:cs typeface="Arial" pitchFamily="34" charset="0"/>
              </a:rPr>
              <a:t>Was muss ich dafür tun?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91680" y="1700808"/>
            <a:ext cx="745232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Französisch als erste Fremdsprache (Kernfach)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tabLst>
                <a:tab pos="3556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 Geschichte als Profilfach bilingual in der 	Einführungsphase und der Qualifikationsphase.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Geographie oder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Wipo</a:t>
            </a:r>
            <a:r>
              <a:rPr lang="de-DE" dirty="0">
                <a:latin typeface="Arial" pitchFamily="34" charset="0"/>
                <a:cs typeface="Arial" pitchFamily="34" charset="0"/>
              </a:rPr>
              <a:t> bilingual im 11. und 12. Jg.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zusätzliche mündliche Prüfung im Fach         Französisch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Prüfung mit französischer Begleitung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AbiBac</a:t>
            </a:r>
            <a:endParaRPr lang="de-DE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70488392"/>
              </p:ext>
            </p:extLst>
          </p:nvPr>
        </p:nvGraphicFramePr>
        <p:xfrm>
          <a:off x="1835696" y="981075"/>
          <a:ext cx="7175946" cy="5446776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Französisch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Latein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AbiBac</a:t>
            </a:r>
            <a:endParaRPr lang="de-DE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62394072"/>
              </p:ext>
            </p:extLst>
          </p:nvPr>
        </p:nvGraphicFramePr>
        <p:xfrm>
          <a:off x="1835696" y="981075"/>
          <a:ext cx="7175946" cy="5446776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Französisch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Latein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836712"/>
            <a:ext cx="7219950" cy="1008063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(normale) gesellschafts-wissenschaftliche Profil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128" y="3356992"/>
            <a:ext cx="2736304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dirty="0">
                <a:latin typeface="Arial" pitchFamily="34" charset="0"/>
                <a:cs typeface="Arial" pitchFamily="34" charset="0"/>
              </a:rPr>
              <a:t> </a:t>
            </a:r>
            <a:endParaRPr lang="de-DE" sz="36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6" name="Grafik 5" descr="Geschich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36912"/>
            <a:ext cx="4141432" cy="2484859"/>
          </a:xfrm>
          <a:prstGeom prst="rect">
            <a:avLst/>
          </a:prstGeom>
        </p:spPr>
      </p:pic>
      <p:pic>
        <p:nvPicPr>
          <p:cNvPr id="8" name="Grafik 7" descr="Geschicht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869160"/>
            <a:ext cx="3990975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Geschichte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642300965"/>
              </p:ext>
            </p:extLst>
          </p:nvPr>
        </p:nvGraphicFramePr>
        <p:xfrm>
          <a:off x="1763688" y="981075"/>
          <a:ext cx="7272808" cy="5446776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7219950" cy="1008063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gesellschafts-wissenschaftliche Profil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4048" y="2924175"/>
            <a:ext cx="3851275" cy="1584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3600" dirty="0">
                <a:latin typeface="Arial" pitchFamily="34" charset="0"/>
                <a:cs typeface="Arial" pitchFamily="34" charset="0"/>
              </a:rPr>
              <a:t>mit dem Profilfach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e-DE" sz="3600" b="1" dirty="0">
                <a:latin typeface="Arial" pitchFamily="34" charset="0"/>
                <a:cs typeface="Arial" pitchFamily="34" charset="0"/>
              </a:rPr>
              <a:t> </a:t>
            </a:r>
            <a:endParaRPr lang="de-DE" sz="3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0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9931-BE8F-475E-A833-130EFA3E192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6" name="Grafik 5" descr="Ge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2664296" cy="2664296"/>
          </a:xfrm>
          <a:prstGeom prst="rect">
            <a:avLst/>
          </a:prstGeom>
        </p:spPr>
      </p:pic>
      <p:pic>
        <p:nvPicPr>
          <p:cNvPr id="9" name="Grafik 8" descr="Ge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645024"/>
            <a:ext cx="2886352" cy="2088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Geographie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637047200"/>
              </p:ext>
            </p:extLst>
          </p:nvPr>
        </p:nvGraphicFramePr>
        <p:xfrm>
          <a:off x="1763688" y="981075"/>
          <a:ext cx="7272808" cy="5446776"/>
        </p:xfrm>
        <a:graphic>
          <a:graphicData uri="http://schemas.openxmlformats.org/drawingml/2006/table">
            <a:tbl>
              <a:tblPr/>
              <a:tblGrid>
                <a:gridCol w="140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08720"/>
            <a:ext cx="7148513" cy="648072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Sport(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7938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A588-FCF0-429C-9CC0-E85AD7B7980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Grafik 4" descr="S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564904"/>
            <a:ext cx="6033080" cy="18099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52638834"/>
              </p:ext>
            </p:extLst>
          </p:nvPr>
        </p:nvGraphicFramePr>
        <p:xfrm>
          <a:off x="1767665" y="1071563"/>
          <a:ext cx="7023127" cy="50292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8242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3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Sport(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294343203"/>
              </p:ext>
            </p:extLst>
          </p:nvPr>
        </p:nvGraphicFramePr>
        <p:xfrm>
          <a:off x="1835696" y="981075"/>
          <a:ext cx="7200801" cy="5303520"/>
        </p:xfrm>
        <a:graphic>
          <a:graphicData uri="http://schemas.openxmlformats.org/drawingml/2006/table">
            <a:tbl>
              <a:tblPr/>
              <a:tblGrid>
                <a:gridCol w="139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Physik/Chemie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+ 1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+ 2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+ 2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6613"/>
            <a:ext cx="7148513" cy="1080219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machen wir</a:t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  Sport(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7938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A588-FCF0-429C-9CC0-E85AD7B7980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979712" y="1988840"/>
            <a:ext cx="691276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Sportunterricht</a:t>
            </a:r>
            <a:r>
              <a:rPr lang="de-DE" dirty="0">
                <a:latin typeface="Arial" pitchFamily="34" charset="0"/>
                <a:cs typeface="Arial" pitchFamily="34" charset="0"/>
              </a:rPr>
              <a:t> in den Themenbereichen: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Sportspiele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Fitness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Leichtathletik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Schwimmen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Gymnastik/Tanz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Geräteturnen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Wassersport</a:t>
            </a:r>
          </a:p>
          <a:p>
            <a:pPr lvl="1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Kampfsport</a:t>
            </a:r>
          </a:p>
          <a:p>
            <a:pPr marL="4763" lvl="1"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Sporttheorie</a:t>
            </a:r>
            <a:r>
              <a:rPr lang="de-DE" dirty="0">
                <a:latin typeface="Arial" pitchFamily="34" charset="0"/>
                <a:cs typeface="Arial" pitchFamily="34" charset="0"/>
              </a:rPr>
              <a:t> zu verschiedenen Themen:</a:t>
            </a:r>
          </a:p>
          <a:p>
            <a:pPr marL="461963" lvl="2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Trainingslehre</a:t>
            </a:r>
          </a:p>
          <a:p>
            <a:pPr marL="461963" lvl="2"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Bewegungslehre u.a.</a:t>
            </a:r>
          </a:p>
        </p:txBody>
      </p:sp>
      <p:pic>
        <p:nvPicPr>
          <p:cNvPr id="7" name="Grafik 6" descr="Spo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3028950" cy="1514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6613"/>
            <a:ext cx="7148513" cy="1080219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muss ich im  </a:t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Sport(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leisten?</a:t>
            </a:r>
          </a:p>
        </p:txBody>
      </p:sp>
      <p:sp>
        <p:nvSpPr>
          <p:cNvPr id="167938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A588-FCF0-429C-9CC0-E85AD7B7980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79712" y="1988840"/>
            <a:ext cx="6912768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>Vor dem Start: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ärztliche Bescheinigung </a:t>
            </a:r>
          </a:p>
          <a:p>
            <a:pPr>
              <a:tabLst>
                <a:tab pos="27305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(Formular bei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und auf der Homepage)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73050" algn="l"/>
              </a:tabLst>
            </a:pP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 KA </a:t>
            </a:r>
            <a:r>
              <a:rPr lang="de-DE" dirty="0">
                <a:latin typeface="Arial" pitchFamily="34" charset="0"/>
                <a:cs typeface="Arial" pitchFamily="34" charset="0"/>
              </a:rPr>
              <a:t>pro Halbjahr in Sporttheorie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 GL </a:t>
            </a:r>
            <a:r>
              <a:rPr lang="de-DE" dirty="0">
                <a:latin typeface="Arial" pitchFamily="34" charset="0"/>
                <a:cs typeface="Arial" pitchFamily="34" charset="0"/>
              </a:rPr>
              <a:t>pro Schuljahr (10 und 11)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1" dirty="0">
                <a:latin typeface="Arial" pitchFamily="34" charset="0"/>
                <a:cs typeface="Arial" pitchFamily="34" charset="0"/>
              </a:rPr>
              <a:t> Im Abitur: </a:t>
            </a:r>
          </a:p>
          <a:p>
            <a:pPr marL="277813" lvl="1">
              <a:buFont typeface="Wingdings" pitchFamily="2" charset="2"/>
              <a:buChar char="Ø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Zwei sportpraktische Prüfungen </a:t>
            </a:r>
          </a:p>
          <a:p>
            <a:pPr marL="277813" lvl="1">
              <a:tabLst>
                <a:tab pos="534988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	(Individual- und Mannschaftssportart)</a:t>
            </a:r>
          </a:p>
          <a:p>
            <a:pPr marL="277813" lvl="1">
              <a:buFont typeface="Wingdings" pitchFamily="2" charset="2"/>
              <a:buChar char="Ø"/>
              <a:tabLst>
                <a:tab pos="808038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Schriftliche Abiturprüfung in Sporttheorie (5 Std)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277813" lvl="1">
              <a:tabLst>
                <a:tab pos="808038" algn="l"/>
              </a:tabLst>
            </a:pP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4763" lvl="1">
              <a:buFont typeface="Wingdings" pitchFamily="2" charset="2"/>
              <a:buChar char="Ø"/>
              <a:tabLst>
                <a:tab pos="808038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 Gewichtung von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Theorie und Praxis 1:1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 Weg zum Abitur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F47AA-0BA7-48B2-8FC5-149351A3B702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1763688" y="2276872"/>
            <a:ext cx="7380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Versetzung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in den 11. Jahrgang (=MSA):</a:t>
            </a: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bei maximal einem Fach mit  mangelhaften Leistungen</a:t>
            </a: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auf Konferenzbeschluss, wenn erfolgreiche Weiterarbeit zu erwarten ist</a:t>
            </a: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1763688" y="4437112"/>
            <a:ext cx="68405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Wiederholung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oder Rücktritt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einmalig möglich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763688" y="5373216"/>
            <a:ext cx="61926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de-DE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Überspringen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(wenn‘s schneller gehen soll …)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auf Empfehlung der Versetzungskonferenz der 9. Klasse</a:t>
            </a:r>
          </a:p>
          <a:p>
            <a:pPr>
              <a:spcBef>
                <a:spcPct val="50000"/>
              </a:spcBef>
              <a:tabLst>
                <a:tab pos="0" algn="l"/>
              </a:tabLst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1908175" y="4293096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1763688" y="3573016"/>
            <a:ext cx="6911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Aufstieg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vom 11. in den 12. Jahrgang: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Ø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automatisch, wenn die Abiturzulassung erteilt werden kann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63688" y="1412776"/>
            <a:ext cx="712879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Profilwechsel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 zuletzt möglich nach dem ersten Halbjahr der Einführungsphase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95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5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5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/>
      <p:bldP spid="395269" grpId="0" build="allAtOnce"/>
      <p:bldP spid="395270" grpId="0" build="allAtOnce"/>
      <p:bldP spid="395271" grpId="0" build="allAtOnce"/>
      <p:bldP spid="395274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F47AA-0BA7-48B2-8FC5-149351A3B702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1908175" y="4292600"/>
            <a:ext cx="723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1908175" y="1412875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8595" name="Text Box 19"/>
          <p:cNvSpPr txBox="1">
            <a:spLocks noChangeArrowheads="1"/>
          </p:cNvSpPr>
          <p:nvPr/>
        </p:nvSpPr>
        <p:spPr bwMode="auto">
          <a:xfrm>
            <a:off x="1763688" y="836712"/>
            <a:ext cx="712879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39750" algn="l"/>
              </a:tabLst>
            </a:pPr>
            <a:r>
              <a:rPr lang="de-DE" sz="2800" b="1" dirty="0"/>
              <a:t>	</a:t>
            </a:r>
            <a:r>
              <a:rPr lang="de-DE" sz="3600" dirty="0">
                <a:latin typeface="Arial" pitchFamily="34" charset="0"/>
                <a:cs typeface="Arial" pitchFamily="34" charset="0"/>
              </a:rPr>
              <a:t>Auslandsaufenthalt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	Beurlaubung in der Einführungsphase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	für ein halbes oder ein ganzes Jahr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	Wiedereinstieg an der </a:t>
            </a:r>
          </a:p>
          <a:p>
            <a:pPr>
              <a:spcBef>
                <a:spcPct val="50000"/>
              </a:spcBef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	gleichen Stelle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	Antrag auf Überspringen </a:t>
            </a:r>
          </a:p>
          <a:p>
            <a:pPr>
              <a:spcBef>
                <a:spcPct val="50000"/>
              </a:spcBef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	bei besonders leistungs-</a:t>
            </a:r>
          </a:p>
          <a:p>
            <a:pPr>
              <a:spcBef>
                <a:spcPct val="50000"/>
              </a:spcBef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	fähigen Schülern und </a:t>
            </a:r>
          </a:p>
          <a:p>
            <a:pPr>
              <a:spcBef>
                <a:spcPct val="50000"/>
              </a:spcBef>
              <a:tabLst>
                <a:tab pos="361950" algn="l"/>
              </a:tabLst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	Schülerinnen</a:t>
            </a:r>
          </a:p>
        </p:txBody>
      </p:sp>
      <p:pic>
        <p:nvPicPr>
          <p:cNvPr id="14" name="Grafik 13" descr="We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950" y="2492896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 am Ende steht das Abitur:</a:t>
            </a:r>
          </a:p>
        </p:txBody>
      </p:sp>
      <p:sp>
        <p:nvSpPr>
          <p:cNvPr id="169986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CD9F9-E4D6-4173-8803-52A4883726D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382989" name="Text Box 13"/>
          <p:cNvSpPr txBox="1">
            <a:spLocks noChangeArrowheads="1"/>
          </p:cNvSpPr>
          <p:nvPr/>
        </p:nvSpPr>
        <p:spPr bwMode="auto">
          <a:xfrm>
            <a:off x="1979613" y="141287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latin typeface="Arial" pitchFamily="34" charset="0"/>
                <a:cs typeface="Arial" pitchFamily="34" charset="0"/>
              </a:rPr>
              <a:t>In vier (oder fünf) Prüfungsfächern:</a:t>
            </a: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1908175" y="1916113"/>
            <a:ext cx="6840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1. und 2. Prüfungsfach: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zwei der drei Kernfächer	schriftlich	zentral</a:t>
            </a:r>
          </a:p>
        </p:txBody>
      </p:sp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1908175" y="2781300"/>
            <a:ext cx="698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3. Prüfungsfach:</a:t>
            </a:r>
          </a:p>
          <a:p>
            <a:pPr>
              <a:spcBef>
                <a:spcPct val="50000"/>
              </a:spcBef>
              <a:tabLst>
                <a:tab pos="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das Profil gebende Fach	schriftlich	dezentral</a:t>
            </a:r>
          </a:p>
        </p:txBody>
      </p:sp>
      <p:sp>
        <p:nvSpPr>
          <p:cNvPr id="382992" name="Text Box 16"/>
          <p:cNvSpPr txBox="1">
            <a:spLocks noChangeArrowheads="1"/>
          </p:cNvSpPr>
          <p:nvPr/>
        </p:nvSpPr>
        <p:spPr bwMode="auto">
          <a:xfrm>
            <a:off x="1908175" y="3500438"/>
            <a:ext cx="705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4. Prüfungsfach: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ein Fach nach Wahl	mündlich oder 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				als Präsentationsprüfung</a:t>
            </a:r>
          </a:p>
        </p:txBody>
      </p:sp>
      <p:sp>
        <p:nvSpPr>
          <p:cNvPr id="382993" name="Text Box 17"/>
          <p:cNvSpPr txBox="1">
            <a:spLocks noChangeArrowheads="1"/>
          </p:cNvSpPr>
          <p:nvPr/>
        </p:nvSpPr>
        <p:spPr bwMode="auto">
          <a:xfrm>
            <a:off x="2000250" y="4643438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Zusätzliches  5. Prüfungsfach auf Antrag: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ein Fach nach Wahl	mündlich oder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				als „Besondere Lernleistung“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6" grpId="0"/>
      <p:bldP spid="382989" grpId="0"/>
      <p:bldP spid="382990" grpId="0"/>
      <p:bldP spid="382991" grpId="0"/>
      <p:bldP spid="382992" grpId="0"/>
      <p:bldP spid="3829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13"/>
          <p:cNvSpPr>
            <a:spLocks noGrp="1" noChangeArrowheads="1"/>
          </p:cNvSpPr>
          <p:nvPr>
            <p:ph type="title"/>
          </p:nvPr>
        </p:nvSpPr>
        <p:spPr>
          <a:xfrm>
            <a:off x="1852612" y="980728"/>
            <a:ext cx="7291388" cy="609600"/>
          </a:xfrm>
        </p:spPr>
        <p:txBody>
          <a:bodyPr/>
          <a:lstStyle/>
          <a:p>
            <a:pPr eaLnBrk="1" hangingPunct="1"/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Für die Wahlprüfungsfächer gilt:</a:t>
            </a:r>
          </a:p>
        </p:txBody>
      </p:sp>
      <p:sp>
        <p:nvSpPr>
          <p:cNvPr id="171010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CD9F9-E4D6-4173-8803-52A4883726D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1835696" y="1988840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Sie werden am Anfang des letzten Schuljahres festgelegt.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Sie müssen durchgehend belegt worden sein.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Es müssen alle drei Aufgabenfelder abgedeckt sein.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6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86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571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Biologie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70779107"/>
              </p:ext>
            </p:extLst>
          </p:nvPr>
        </p:nvGraphicFramePr>
        <p:xfrm>
          <a:off x="1763687" y="1000125"/>
          <a:ext cx="7272809" cy="5562600"/>
        </p:xfrm>
        <a:graphic>
          <a:graphicData uri="http://schemas.openxmlformats.org/drawingml/2006/table">
            <a:tbl>
              <a:tblPr/>
              <a:tblGrid>
                <a:gridCol w="135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DED0-296D-469D-A584-C2F2903F6D4E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DED0-296D-469D-A584-C2F2903F6D4E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821177" y="692720"/>
            <a:ext cx="684076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Chemie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9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03807"/>
              </p:ext>
            </p:extLst>
          </p:nvPr>
        </p:nvGraphicFramePr>
        <p:xfrm>
          <a:off x="1763688" y="1124720"/>
          <a:ext cx="7319077" cy="5562600"/>
        </p:xfrm>
        <a:graphic>
          <a:graphicData uri="http://schemas.openxmlformats.org/drawingml/2006/table">
            <a:tbl>
              <a:tblPr/>
              <a:tblGrid>
                <a:gridCol w="141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44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6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50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P1/2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P1/2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4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P1/2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2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2653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938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Naturwissenschaftliches Profil: </a:t>
            </a:r>
            <a:r>
              <a:rPr lang="de-DE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Physik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116733"/>
              </p:ext>
            </p:extLst>
          </p:nvPr>
        </p:nvGraphicFramePr>
        <p:xfrm>
          <a:off x="1763687" y="1000125"/>
          <a:ext cx="7272809" cy="5562600"/>
        </p:xfrm>
        <a:graphic>
          <a:graphicData uri="http://schemas.openxmlformats.org/drawingml/2006/table">
            <a:tbl>
              <a:tblPr/>
              <a:tblGrid>
                <a:gridCol w="135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 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DED0-296D-469D-A584-C2F2903F6D4E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35289190"/>
              </p:ext>
            </p:extLst>
          </p:nvPr>
        </p:nvGraphicFramePr>
        <p:xfrm>
          <a:off x="1765446" y="1071563"/>
          <a:ext cx="7023127" cy="50292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9266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AA7F7-7CB6-4648-8279-AD9E99FDF338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Sprachliches Profil: </a:t>
            </a:r>
            <a:r>
              <a:rPr lang="de-D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Englisch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298959752"/>
              </p:ext>
            </p:extLst>
          </p:nvPr>
        </p:nvGraphicFramePr>
        <p:xfrm>
          <a:off x="1763688" y="981075"/>
          <a:ext cx="7272808" cy="491032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(4)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51199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358F-7DB0-43F4-96CE-001C768A348D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Ästhetisches Profil: </a:t>
            </a:r>
            <a:r>
              <a:rPr lang="de-DE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Kunst</a:t>
            </a: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04290266"/>
              </p:ext>
            </p:extLst>
          </p:nvPr>
        </p:nvGraphicFramePr>
        <p:xfrm>
          <a:off x="1835696" y="1000125"/>
          <a:ext cx="7272808" cy="5710176"/>
        </p:xfrm>
        <a:graphic>
          <a:graphicData uri="http://schemas.openxmlformats.org/drawingml/2006/table">
            <a:tbl>
              <a:tblPr/>
              <a:tblGrid>
                <a:gridCol w="161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7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ästh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Seminar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mathematisch-naturwissenschaftlich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358F-7DB0-43F4-96CE-001C768A348D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Ästhetisches Profil: </a:t>
            </a:r>
            <a:r>
              <a:rPr lang="de-DE" sz="2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Musik</a:t>
            </a: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624092090"/>
              </p:ext>
            </p:extLst>
          </p:nvPr>
        </p:nvGraphicFramePr>
        <p:xfrm>
          <a:off x="1835696" y="1000125"/>
          <a:ext cx="7272808" cy="5710176"/>
        </p:xfrm>
        <a:graphic>
          <a:graphicData uri="http://schemas.openxmlformats.org/drawingml/2006/table">
            <a:tbl>
              <a:tblPr/>
              <a:tblGrid>
                <a:gridCol w="16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7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asth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Seminar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Rel./ Phil.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mathematisch-naturwissenschaftlich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AbiBac</a:t>
            </a:r>
            <a:endParaRPr lang="de-DE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922238379"/>
              </p:ext>
            </p:extLst>
          </p:nvPr>
        </p:nvGraphicFramePr>
        <p:xfrm>
          <a:off x="1835696" y="981075"/>
          <a:ext cx="7272808" cy="5446776"/>
        </p:xfrm>
        <a:graphic>
          <a:graphicData uri="http://schemas.openxmlformats.org/drawingml/2006/table">
            <a:tbl>
              <a:tblPr/>
              <a:tblGrid>
                <a:gridCol w="158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Französisch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(+P5)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Latein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+V:1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mathematisch-naturwissenschaftlich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(+1)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(+1)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358F-7DB0-43F4-96CE-001C768A348D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Geschichte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928441301"/>
              </p:ext>
            </p:extLst>
          </p:nvPr>
        </p:nvGraphicFramePr>
        <p:xfrm>
          <a:off x="1763688" y="1000125"/>
          <a:ext cx="7272808" cy="5446776"/>
        </p:xfrm>
        <a:graphic>
          <a:graphicData uri="http://schemas.openxmlformats.org/drawingml/2006/table">
            <a:tbl>
              <a:tblPr/>
              <a:tblGrid>
                <a:gridCol w="16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mathematisch-naturwissenschaftlich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358F-7DB0-43F4-96CE-001C768A348D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Gesellschaftswissenschaftliches Profil: 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Geographie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578465707"/>
              </p:ext>
            </p:extLst>
          </p:nvPr>
        </p:nvGraphicFramePr>
        <p:xfrm>
          <a:off x="1763688" y="1000125"/>
          <a:ext cx="7272808" cy="5446776"/>
        </p:xfrm>
        <a:graphic>
          <a:graphicData uri="http://schemas.openxmlformats.org/drawingml/2006/table">
            <a:tbl>
              <a:tblPr/>
              <a:tblGrid>
                <a:gridCol w="16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mathematisch-naturwissenschaftlich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 / 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</a:t>
                      </a:r>
                      <a:endParaRPr kumimoji="0" lang="de-DE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(+ 3)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0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2823-AAFE-40DC-AEC1-D6ADC617923A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3" y="642938"/>
            <a:ext cx="7291387" cy="377825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Sport(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theorie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499464858"/>
              </p:ext>
            </p:extLst>
          </p:nvPr>
        </p:nvGraphicFramePr>
        <p:xfrm>
          <a:off x="1835696" y="981075"/>
          <a:ext cx="7200801" cy="5303520"/>
        </p:xfrm>
        <a:graphic>
          <a:graphicData uri="http://schemas.openxmlformats.org/drawingml/2006/table">
            <a:tbl>
              <a:tblPr/>
              <a:tblGrid>
                <a:gridCol w="139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3336" marR="9333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Englisch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La/Fr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Fr/La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336" marR="9333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Religion/ Philosophie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P4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V: 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P2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Physik/Chemie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830" marR="94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+ 1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+ 2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+ 2 </a:t>
                      </a:r>
                      <a:r>
                        <a:rPr kumimoji="0" lang="de-DE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SpT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Gesamtstundenzahl</a:t>
                      </a:r>
                    </a:p>
                  </a:txBody>
                  <a:tcPr marL="94830" marR="948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30" marR="94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852613" y="1412875"/>
            <a:ext cx="7291387" cy="609600"/>
          </a:xfrm>
        </p:spPr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Abiturnote </a:t>
            </a:r>
            <a:br>
              <a: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setzt sich zusammen aus:</a:t>
            </a:r>
          </a:p>
        </p:txBody>
      </p:sp>
      <p:sp>
        <p:nvSpPr>
          <p:cNvPr id="180226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CD9F9-E4D6-4173-8803-52A4883726DC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1979613" y="2276475"/>
            <a:ext cx="66246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Den Ergebnissen der Abiturprüfungen</a:t>
            </a:r>
          </a:p>
          <a:p>
            <a:pPr marL="441325" indent="-441325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36 Ergebnissen aus den Kursen der Qualifikationsphase</a:t>
            </a:r>
          </a:p>
          <a:p>
            <a:pPr marL="441325" indent="-441325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dirty="0">
                <a:latin typeface="Arial" pitchFamily="34" charset="0"/>
                <a:cs typeface="Arial" pitchFamily="34" charset="0"/>
              </a:rPr>
              <a:t>Dabei können mit den Kursergebnissen doppelt so viele Punkte gesammelt werden wie mit den Abiturprüfungsergebnissen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87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87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87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764704"/>
            <a:ext cx="6913190" cy="609600"/>
          </a:xfrm>
        </p:spPr>
        <p:txBody>
          <a:bodyPr/>
          <a:lstStyle/>
          <a:p>
            <a:pPr eaLnBrk="1" hangingPunct="1"/>
            <a:r>
              <a:rPr 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Welche Kurse werden eingebracht?</a:t>
            </a:r>
          </a:p>
        </p:txBody>
      </p:sp>
      <p:sp>
        <p:nvSpPr>
          <p:cNvPr id="181250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CD9F9-E4D6-4173-8803-52A4883726D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1691680" y="1412875"/>
            <a:ext cx="75608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Alle Kurse aus den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Prüfungsfächern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Alle Kurse des dritten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Kernfachs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Vier Ergebnisse aus den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Naturwissenschaften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Vier Ergebnisse aus den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Profil ergänzenden Fächern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Ein Ergebnis aus dem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ästhetischen Bereich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Zwei Ergebnisse des Fachs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Geschichte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Zwei Ergebnisse aus den Fächern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Geographie und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Wipo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Zwei Ergebnisse aus den Fächern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Religion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oder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Philosophie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Zwei Ergebnisse </a:t>
            </a:r>
            <a:r>
              <a:rPr lang="de-DE" sz="2000" smtClean="0">
                <a:latin typeface="Arial" pitchFamily="34" charset="0"/>
                <a:cs typeface="Arial" pitchFamily="34" charset="0"/>
              </a:rPr>
              <a:t>aus Q2 der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in E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neu begonnenen FS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Weitere Ergebnisse, so dass insgesamt 36 Kurse eingebracht werden</a:t>
            </a:r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endParaRPr lang="de-DE" sz="1800" dirty="0"/>
          </a:p>
          <a:p>
            <a:pPr marL="365125" indent="-365125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ü"/>
            </a:pPr>
            <a:endParaRPr lang="de-DE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88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88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88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88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88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88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388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Wah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965872" cy="1973653"/>
          </a:xfrm>
          <a:prstGeom prst="rect">
            <a:avLst/>
          </a:prstGeom>
        </p:spPr>
      </p:pic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765175"/>
            <a:ext cx="7235825" cy="1079500"/>
          </a:xfrm>
        </p:spPr>
        <p:txBody>
          <a:bodyPr/>
          <a:lstStyle/>
          <a:p>
            <a:pPr eaLnBrk="1" hangingPunct="1"/>
            <a:r>
              <a:rPr 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Auf Ihren Wahlzetteln sollten Sie </a:t>
            </a:r>
            <a:br>
              <a:rPr 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folgende Fragen beantworten:</a:t>
            </a:r>
          </a:p>
        </p:txBody>
      </p:sp>
      <p:sp>
        <p:nvSpPr>
          <p:cNvPr id="183298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763688" y="1875001"/>
            <a:ext cx="70567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Welches Profil mit welchem </a:t>
            </a:r>
            <a:r>
              <a:rPr lang="de-DE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Profilfach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Welche Fremdsprache?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Religion/Philosophie?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Präferenz Biologie/Chemie/Physik/Astrophysik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Präferenz Kunst/Musik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Präferenz bilingualer Unterricht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3. Fremdsprache? Neu beginnend? </a:t>
            </a:r>
          </a:p>
          <a:p>
            <a:pPr marL="533400" indent="-533400"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è"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2546400" y="5258027"/>
            <a:ext cx="30963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Zur Sicherheit geben Sie bitte auch eine </a:t>
            </a:r>
            <a:r>
              <a:rPr lang="de-DE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Zweitwahl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an</a:t>
            </a:r>
            <a:r>
              <a:rPr lang="de-DE" sz="22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92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92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92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/>
      <p:bldP spid="392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57778086"/>
              </p:ext>
            </p:extLst>
          </p:nvPr>
        </p:nvGraphicFramePr>
        <p:xfrm>
          <a:off x="1773656" y="1071563"/>
          <a:ext cx="7023127" cy="50292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0290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neu beginnende Fremdsprache: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92275" y="1484313"/>
            <a:ext cx="7056189" cy="4681537"/>
          </a:xfrm>
        </p:spPr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Ersatz für die 2. FS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2. FS, wenn in Sek I keine weitere FS gewählt wurde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3. FS für das Sprachprofil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Folgen: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Einbringpflicht der Noten aus Q2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Dreijähriger Unterricht mit 4 Wochenstunden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0-Punkte-Verbot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3. FS: dreijähriger Unterricht mit 4 Wochenstunden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ALLE: Abschluss „Kleines Latinum“ (mind. 5 Punkte)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592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692696"/>
            <a:ext cx="72913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2700" algn="r"/>
                <a:tab pos="1863725" algn="l"/>
              </a:tabLst>
            </a:pPr>
            <a:r>
              <a:rPr kumimoji="0" lang="de-DE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Profilwahl 2020 </a:t>
            </a:r>
            <a:endParaRPr kumimoji="0" 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2700" algn="r"/>
                <a:tab pos="1863725" algn="l"/>
              </a:tabLst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C548-BDDF-4DA1-9A10-C60F92601F56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932383" y="1196752"/>
          <a:ext cx="6096001" cy="143009"/>
        </p:xfrm>
        <a:graphic>
          <a:graphicData uri="http://schemas.openxmlformats.org/drawingml/2006/table">
            <a:tbl>
              <a:tblPr/>
              <a:tblGrid>
                <a:gridCol w="376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Name, Vorname:</a:t>
                      </a: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3" marR="466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Klasse:</a:t>
                      </a: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3" marR="466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latin typeface="Arial"/>
                          <a:ea typeface="Calibri"/>
                          <a:cs typeface="Times New Roman"/>
                        </a:rPr>
                        <a:t>Klassenlehrer/in:</a:t>
                      </a: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3" marR="46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35696" y="1497415"/>
            <a:ext cx="676875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100" dirty="0"/>
              <a:t>Bitte machen Sie zwei </a:t>
            </a:r>
            <a:r>
              <a:rPr lang="de-DE" sz="1100" b="1" i="1" dirty="0"/>
              <a:t>Profilwahlkreuze</a:t>
            </a:r>
            <a:r>
              <a:rPr lang="de-DE" sz="1100" dirty="0"/>
              <a:t>. Außerdem geben Sie bitte Ihre </a:t>
            </a:r>
            <a:r>
              <a:rPr lang="de-DE" sz="1100" b="1" u="sng" dirty="0"/>
              <a:t>Präferenzen</a:t>
            </a:r>
            <a:r>
              <a:rPr lang="de-DE" sz="1100" dirty="0"/>
              <a:t> für weitere Fächer an. </a:t>
            </a:r>
          </a:p>
          <a:p>
            <a:pPr algn="ctr"/>
            <a:r>
              <a:rPr lang="de-DE" sz="1100" dirty="0"/>
              <a:t>Die Kurse werden </a:t>
            </a:r>
            <a:r>
              <a:rPr lang="de-DE" sz="1100" b="1" u="sng" dirty="0"/>
              <a:t>nur</a:t>
            </a:r>
            <a:r>
              <a:rPr lang="de-DE" sz="1100" dirty="0"/>
              <a:t> nach Verfügbarkeit eingerichtet.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ctr"/>
              </a:tabLst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02857" y="4507341"/>
            <a:ext cx="268618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baseline="30000" dirty="0">
                <a:latin typeface="Calibri"/>
                <a:ea typeface="Calibri"/>
                <a:cs typeface="Times New Roman"/>
              </a:rPr>
              <a:t>1</a:t>
            </a:r>
            <a:r>
              <a:rPr lang="de-DE" sz="1400" dirty="0">
                <a:latin typeface="Calibri"/>
                <a:ea typeface="Calibri"/>
                <a:cs typeface="Times New Roman"/>
              </a:rPr>
              <a:t> Nichtzutreffendes bitte streichen</a:t>
            </a:r>
            <a:endParaRPr lang="de-DE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4EDE591-A55C-4527-9611-F0F262028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13911"/>
              </p:ext>
            </p:extLst>
          </p:nvPr>
        </p:nvGraphicFramePr>
        <p:xfrm>
          <a:off x="1691680" y="2148852"/>
          <a:ext cx="7283449" cy="2213704"/>
        </p:xfrm>
        <a:graphic>
          <a:graphicData uri="http://schemas.openxmlformats.org/drawingml/2006/table">
            <a:tbl>
              <a:tblPr firstRow="1" firstCol="1" bandRow="1"/>
              <a:tblGrid>
                <a:gridCol w="1106239">
                  <a:extLst>
                    <a:ext uri="{9D8B030D-6E8A-4147-A177-3AD203B41FA5}">
                      <a16:colId xmlns:a16="http://schemas.microsoft.com/office/drawing/2014/main" val="826885855"/>
                    </a:ext>
                  </a:extLst>
                </a:gridCol>
                <a:gridCol w="1304427">
                  <a:extLst>
                    <a:ext uri="{9D8B030D-6E8A-4147-A177-3AD203B41FA5}">
                      <a16:colId xmlns:a16="http://schemas.microsoft.com/office/drawing/2014/main" val="3749772840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210842533"/>
                    </a:ext>
                  </a:extLst>
                </a:gridCol>
                <a:gridCol w="807525">
                  <a:extLst>
                    <a:ext uri="{9D8B030D-6E8A-4147-A177-3AD203B41FA5}">
                      <a16:colId xmlns:a16="http://schemas.microsoft.com/office/drawing/2014/main" val="1152457821"/>
                    </a:ext>
                  </a:extLst>
                </a:gridCol>
                <a:gridCol w="885657">
                  <a:extLst>
                    <a:ext uri="{9D8B030D-6E8A-4147-A177-3AD203B41FA5}">
                      <a16:colId xmlns:a16="http://schemas.microsoft.com/office/drawing/2014/main" val="2371878678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1395257495"/>
                    </a:ext>
                  </a:extLst>
                </a:gridCol>
                <a:gridCol w="839921">
                  <a:extLst>
                    <a:ext uri="{9D8B030D-6E8A-4147-A177-3AD203B41FA5}">
                      <a16:colId xmlns:a16="http://schemas.microsoft.com/office/drawing/2014/main" val="4138963552"/>
                    </a:ext>
                  </a:extLst>
                </a:gridCol>
                <a:gridCol w="799902">
                  <a:extLst>
                    <a:ext uri="{9D8B030D-6E8A-4147-A177-3AD203B41FA5}">
                      <a16:colId xmlns:a16="http://schemas.microsoft.com/office/drawing/2014/main" val="991461737"/>
                    </a:ext>
                  </a:extLst>
                </a:gridCol>
              </a:tblGrid>
              <a:tr h="50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Profilfach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cap="sm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Naturwissenschaftlich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Biologie, Physik, Chemie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ABIBAC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cap="sm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Sprachlich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ÄSTHETISCH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Musik, Kunst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85718"/>
                  </a:ext>
                </a:extLst>
              </a:tr>
              <a:tr h="85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Erstwahl/ Zweitwahl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Bio/Physik/Chemie</a:t>
                      </a:r>
                      <a:r>
                        <a:rPr lang="de-DE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 Bio/Physik/Chemie</a:t>
                      </a:r>
                      <a:r>
                        <a:rPr lang="de-DE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o"/>
                      </a:pP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 /Musik</a:t>
                      </a:r>
                      <a:r>
                        <a:rPr lang="de-DE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 Kunst/Musik</a:t>
                      </a:r>
                      <a:r>
                        <a:rPr lang="de-DE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Erstwahl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Zweitwahl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19083"/>
                  </a:ext>
                </a:extLst>
              </a:tr>
              <a:tr h="4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Zweite Fremdsprache/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Kernfach Sprachprofil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832908"/>
                  </a:ext>
                </a:extLst>
              </a:tr>
              <a:tr h="4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Religion/Philosophie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¨"/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297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17534-8C87-41AE-AC5F-B9E11FE7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62F4C0-8888-4482-81D7-2A7A7441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Februar 2011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8FE400-8854-4B31-AD09-C3A19DE4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C548-BDDF-4DA1-9A10-C60F92601F56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9207002-A53E-4C04-A9C5-108748507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90100"/>
              </p:ext>
            </p:extLst>
          </p:nvPr>
        </p:nvGraphicFramePr>
        <p:xfrm>
          <a:off x="1700214" y="2492896"/>
          <a:ext cx="7283449" cy="2467249"/>
        </p:xfrm>
        <a:graphic>
          <a:graphicData uri="http://schemas.openxmlformats.org/drawingml/2006/table">
            <a:tbl>
              <a:tblPr firstRow="1" firstCol="1" bandRow="1"/>
              <a:tblGrid>
                <a:gridCol w="1106239">
                  <a:extLst>
                    <a:ext uri="{9D8B030D-6E8A-4147-A177-3AD203B41FA5}">
                      <a16:colId xmlns:a16="http://schemas.microsoft.com/office/drawing/2014/main" val="1499779482"/>
                    </a:ext>
                  </a:extLst>
                </a:gridCol>
                <a:gridCol w="1304427">
                  <a:extLst>
                    <a:ext uri="{9D8B030D-6E8A-4147-A177-3AD203B41FA5}">
                      <a16:colId xmlns:a16="http://schemas.microsoft.com/office/drawing/2014/main" val="3136371132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3143355813"/>
                    </a:ext>
                  </a:extLst>
                </a:gridCol>
                <a:gridCol w="807525">
                  <a:extLst>
                    <a:ext uri="{9D8B030D-6E8A-4147-A177-3AD203B41FA5}">
                      <a16:colId xmlns:a16="http://schemas.microsoft.com/office/drawing/2014/main" val="3155193392"/>
                    </a:ext>
                  </a:extLst>
                </a:gridCol>
                <a:gridCol w="885657">
                  <a:extLst>
                    <a:ext uri="{9D8B030D-6E8A-4147-A177-3AD203B41FA5}">
                      <a16:colId xmlns:a16="http://schemas.microsoft.com/office/drawing/2014/main" val="3806188327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3351623396"/>
                    </a:ext>
                  </a:extLst>
                </a:gridCol>
                <a:gridCol w="839921">
                  <a:extLst>
                    <a:ext uri="{9D8B030D-6E8A-4147-A177-3AD203B41FA5}">
                      <a16:colId xmlns:a16="http://schemas.microsoft.com/office/drawing/2014/main" val="3328873401"/>
                    </a:ext>
                  </a:extLst>
                </a:gridCol>
                <a:gridCol w="799902">
                  <a:extLst>
                    <a:ext uri="{9D8B030D-6E8A-4147-A177-3AD203B41FA5}">
                      <a16:colId xmlns:a16="http://schemas.microsoft.com/office/drawing/2014/main" val="202419092"/>
                    </a:ext>
                  </a:extLst>
                </a:gridCol>
              </a:tblGrid>
              <a:tr h="33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Präferenz Kunst/Musik:</a:t>
                      </a:r>
                      <a:r>
                        <a:rPr lang="de-D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15430"/>
                  </a:ext>
                </a:extLst>
              </a:tr>
              <a:tr h="85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Präferenzen Nawi:</a:t>
                      </a:r>
                      <a:r>
                        <a:rPr lang="de-D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Kreuze setzen, bei Sport 1 Kreuz)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o"/>
                      </a:pP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o"/>
                      </a:pP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o"/>
                      </a:pP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 </a:t>
                      </a:r>
                      <a:r>
                        <a:rPr lang="de-DE" sz="8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Astrophysik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45187"/>
                  </a:ext>
                </a:extLst>
              </a:tr>
              <a:tr h="4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Präferenz bilingualer Unterricht in Geogra-phie oder Geschichte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36738"/>
                  </a:ext>
                </a:extLst>
              </a:tr>
              <a:tr h="4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Fremdsprache fortsetzen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92955"/>
                  </a:ext>
                </a:extLst>
              </a:tr>
              <a:tr h="42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Neubeginnende (2. oder 3.) Fremdsprache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 </a:t>
                      </a: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Französisch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90547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E3B1048-96A3-4788-9C4A-551E57FBF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82010"/>
              </p:ext>
            </p:extLst>
          </p:nvPr>
        </p:nvGraphicFramePr>
        <p:xfrm>
          <a:off x="1700214" y="1802929"/>
          <a:ext cx="7283449" cy="504136"/>
        </p:xfrm>
        <a:graphic>
          <a:graphicData uri="http://schemas.openxmlformats.org/drawingml/2006/table">
            <a:tbl>
              <a:tblPr firstRow="1" firstCol="1" bandRow="1"/>
              <a:tblGrid>
                <a:gridCol w="1106239">
                  <a:extLst>
                    <a:ext uri="{9D8B030D-6E8A-4147-A177-3AD203B41FA5}">
                      <a16:colId xmlns:a16="http://schemas.microsoft.com/office/drawing/2014/main" val="3914362321"/>
                    </a:ext>
                  </a:extLst>
                </a:gridCol>
                <a:gridCol w="1304427">
                  <a:extLst>
                    <a:ext uri="{9D8B030D-6E8A-4147-A177-3AD203B41FA5}">
                      <a16:colId xmlns:a16="http://schemas.microsoft.com/office/drawing/2014/main" val="608342524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1581004440"/>
                    </a:ext>
                  </a:extLst>
                </a:gridCol>
                <a:gridCol w="807525">
                  <a:extLst>
                    <a:ext uri="{9D8B030D-6E8A-4147-A177-3AD203B41FA5}">
                      <a16:colId xmlns:a16="http://schemas.microsoft.com/office/drawing/2014/main" val="3576202670"/>
                    </a:ext>
                  </a:extLst>
                </a:gridCol>
                <a:gridCol w="885657">
                  <a:extLst>
                    <a:ext uri="{9D8B030D-6E8A-4147-A177-3AD203B41FA5}">
                      <a16:colId xmlns:a16="http://schemas.microsoft.com/office/drawing/2014/main" val="100175485"/>
                    </a:ext>
                  </a:extLst>
                </a:gridCol>
                <a:gridCol w="769889">
                  <a:extLst>
                    <a:ext uri="{9D8B030D-6E8A-4147-A177-3AD203B41FA5}">
                      <a16:colId xmlns:a16="http://schemas.microsoft.com/office/drawing/2014/main" val="1054565367"/>
                    </a:ext>
                  </a:extLst>
                </a:gridCol>
                <a:gridCol w="839921">
                  <a:extLst>
                    <a:ext uri="{9D8B030D-6E8A-4147-A177-3AD203B41FA5}">
                      <a16:colId xmlns:a16="http://schemas.microsoft.com/office/drawing/2014/main" val="15286734"/>
                    </a:ext>
                  </a:extLst>
                </a:gridCol>
                <a:gridCol w="799902">
                  <a:extLst>
                    <a:ext uri="{9D8B030D-6E8A-4147-A177-3AD203B41FA5}">
                      <a16:colId xmlns:a16="http://schemas.microsoft.com/office/drawing/2014/main" val="4186490450"/>
                    </a:ext>
                  </a:extLst>
                </a:gridCol>
              </a:tblGrid>
              <a:tr h="50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Profilfach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cap="sm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Naturwissenschaftlich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Biologie, Physik, Chemie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ABIBAC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cap="sm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Sprachlich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ÄSTHETISCH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Musik, Kunst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89559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AEF9C1DB-7FE4-45A8-B4B8-C6FCDFFCC4B9}"/>
              </a:ext>
            </a:extLst>
          </p:cNvPr>
          <p:cNvSpPr/>
          <p:nvPr/>
        </p:nvSpPr>
        <p:spPr>
          <a:xfrm>
            <a:off x="3203848" y="514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 Fächer werden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nach Verfügbarkeit eingerichtet!</a:t>
            </a:r>
          </a:p>
        </p:txBody>
      </p:sp>
    </p:spTree>
    <p:extLst>
      <p:ext uri="{BB962C8B-B14F-4D97-AF65-F5344CB8AC3E}">
        <p14:creationId xmlns:p14="http://schemas.microsoft.com/office/powerpoint/2010/main" val="21147357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C548-BDDF-4DA1-9A10-C60F92601F56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93521"/>
              </p:ext>
            </p:extLst>
          </p:nvPr>
        </p:nvGraphicFramePr>
        <p:xfrm>
          <a:off x="2123728" y="1412776"/>
          <a:ext cx="6096000" cy="47320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Calibri"/>
                          <a:ea typeface="Calibri"/>
                          <a:cs typeface="Times New Roman"/>
                        </a:rPr>
                        <a:t>Auslandsaufenthalt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710" algn="ctr"/>
                        </a:tabLst>
                      </a:pPr>
                      <a:r>
                        <a:rPr lang="de-DE" sz="900" dirty="0">
                          <a:latin typeface="Calibri"/>
                          <a:ea typeface="Calibri"/>
                          <a:cs typeface="Times New Roman"/>
                        </a:rPr>
                        <a:t>Ich möchte mich voraussichtlich für einen Auslandsaufenthalt beurlauben lassen.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710" algn="ctr"/>
                        </a:tabLst>
                      </a:pPr>
                      <a:r>
                        <a:rPr lang="de-DE" sz="900" dirty="0">
                          <a:latin typeface="Calibri"/>
                          <a:ea typeface="Calibri"/>
                          <a:cs typeface="Times New Roman"/>
                        </a:rPr>
                        <a:t>Ja   □      von…………………..    bis……….…..………….	Nein   □</a:t>
                      </a:r>
                    </a:p>
                  </a:txBody>
                  <a:tcPr marL="46449" marR="4644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63688" y="2564904"/>
            <a:ext cx="698477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                                          ________________________                ________________________________</a:t>
            </a:r>
          </a:p>
          <a:p>
            <a:r>
              <a:rPr lang="de-DE" dirty="0"/>
              <a:t>	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Unterschrift des Schülers/der Schülerin     Unterschrift des/der Erziehungsberechtigten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998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765175"/>
            <a:ext cx="7380312" cy="4608041"/>
          </a:xfrm>
        </p:spPr>
        <p:txBody>
          <a:bodyPr/>
          <a:lstStyle/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Geben Sie </a:t>
            </a:r>
            <a:r>
              <a:rPr lang="de-DE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Ihren Wahlzettel bitte </a:t>
            </a:r>
            <a:br>
              <a:rPr lang="de-DE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bis zum 20.März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 Ihrem Klassenlehrer/in der Schule ab!</a:t>
            </a:r>
          </a:p>
        </p:txBody>
      </p:sp>
      <p:sp>
        <p:nvSpPr>
          <p:cNvPr id="184322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765175"/>
            <a:ext cx="7380312" cy="719138"/>
          </a:xfrm>
        </p:spPr>
        <p:txBody>
          <a:bodyPr/>
          <a:lstStyle/>
          <a:p>
            <a:pPr eaLnBrk="1" hangingPunct="1"/>
            <a:r>
              <a:rPr lang="de-DE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 was dann ?</a:t>
            </a:r>
          </a:p>
        </p:txBody>
      </p:sp>
      <p:sp>
        <p:nvSpPr>
          <p:cNvPr id="185346" name="Datumsplatzhalt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553C5-CE31-408D-AAB2-C15D252C24D9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1754961" y="1484784"/>
            <a:ext cx="7380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Arial" pitchFamily="34" charset="0"/>
                <a:cs typeface="Arial" pitchFamily="34" charset="0"/>
              </a:rPr>
              <a:t>Auf der Grundlage 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Ihrer</a:t>
            </a:r>
            <a:r>
              <a:rPr lang="de-DE" dirty="0">
                <a:latin typeface="Arial" pitchFamily="34" charset="0"/>
                <a:cs typeface="Arial" pitchFamily="34" charset="0"/>
              </a:rPr>
              <a:t> Wahlen (und Zweitwahlen)</a:t>
            </a:r>
          </a:p>
          <a:p>
            <a:pPr algn="ctr">
              <a:spcBef>
                <a:spcPct val="50000"/>
              </a:spcBef>
            </a:pPr>
            <a:r>
              <a:rPr lang="de-DE" dirty="0">
                <a:latin typeface="Arial" pitchFamily="34" charset="0"/>
                <a:cs typeface="Arial" pitchFamily="34" charset="0"/>
              </a:rPr>
              <a:t>werden Profile/Klassen eingerichtet.</a:t>
            </a:r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1907704" y="3140968"/>
            <a:ext cx="59046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dirty="0">
                <a:latin typeface="Arial" pitchFamily="34" charset="0"/>
                <a:cs typeface="Arial" pitchFamily="34" charset="0"/>
              </a:rPr>
              <a:t>Wann erfahren Sie das Ergebnis?</a:t>
            </a: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5868144" y="4797152"/>
            <a:ext cx="30241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latin typeface="Arial" pitchFamily="34" charset="0"/>
                <a:cs typeface="Arial" pitchFamily="34" charset="0"/>
              </a:rPr>
              <a:t>So bald es geht </a:t>
            </a:r>
          </a:p>
          <a:p>
            <a:pPr algn="ctr">
              <a:spcBef>
                <a:spcPct val="50000"/>
              </a:spcBef>
            </a:pPr>
            <a:r>
              <a:rPr lang="de-DE" dirty="0">
                <a:latin typeface="Arial" pitchFamily="34" charset="0"/>
                <a:cs typeface="Arial" pitchFamily="34" charset="0"/>
              </a:rPr>
              <a:t>nach den Osterferien</a:t>
            </a:r>
            <a:r>
              <a:rPr lang="de-DE" dirty="0"/>
              <a:t>. </a:t>
            </a:r>
          </a:p>
        </p:txBody>
      </p:sp>
      <p:pic>
        <p:nvPicPr>
          <p:cNvPr id="8" name="Grafik 7" descr="Wahl1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226" y="4487206"/>
            <a:ext cx="3237878" cy="1606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/>
      <p:bldP spid="393222" grpId="0"/>
      <p:bldP spid="393223" grpId="0"/>
      <p:bldP spid="3932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el 1"/>
          <p:cNvSpPr>
            <a:spLocks noGrp="1"/>
          </p:cNvSpPr>
          <p:nvPr>
            <p:ph type="ctrTitle"/>
          </p:nvPr>
        </p:nvSpPr>
        <p:spPr>
          <a:xfrm>
            <a:off x="1857375" y="1000125"/>
            <a:ext cx="7000875" cy="785813"/>
          </a:xfrm>
        </p:spPr>
        <p:txBody>
          <a:bodyPr/>
          <a:lstStyle/>
          <a:p>
            <a:r>
              <a:rPr lang="de-DE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Wenn Sie weitere Fragen haben 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86371" name="Untertitel 2"/>
          <p:cNvSpPr>
            <a:spLocks noGrp="1"/>
          </p:cNvSpPr>
          <p:nvPr>
            <p:ph type="subTitle" idx="1"/>
          </p:nvPr>
        </p:nvSpPr>
        <p:spPr>
          <a:xfrm>
            <a:off x="2000250" y="2071688"/>
            <a:ext cx="5772150" cy="3567112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sprechen Sie uns an</a:t>
            </a:r>
          </a:p>
          <a:p>
            <a:pPr algn="l">
              <a:buFont typeface="Arial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 schauen Sie ins Internet: </a:t>
            </a:r>
          </a:p>
          <a:p>
            <a:pPr algn="l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www.stormarnschule.de</a:t>
            </a:r>
          </a:p>
          <a:p>
            <a:pPr algn="l"/>
            <a:r>
              <a:rPr lang="de-DE" sz="2400" b="1" dirty="0">
                <a:latin typeface="Arial" pitchFamily="34" charset="0"/>
                <a:cs typeface="Arial" pitchFamily="34" charset="0"/>
              </a:rPr>
              <a:t>	→ Unterricht</a:t>
            </a:r>
          </a:p>
          <a:p>
            <a:pPr algn="l"/>
            <a:r>
              <a:rPr lang="de-DE" sz="2400" b="1" dirty="0">
                <a:latin typeface="Arial" pitchFamily="34" charset="0"/>
                <a:cs typeface="Arial" pitchFamily="34" charset="0"/>
              </a:rPr>
              <a:t>	→ Oberstufe</a:t>
            </a:r>
          </a:p>
          <a:p>
            <a:pPr algn="l"/>
            <a:r>
              <a:rPr lang="de-DE" sz="2400" b="1" dirty="0">
                <a:latin typeface="Arial" pitchFamily="34" charset="0"/>
                <a:cs typeface="Arial" pitchFamily="34" charset="0"/>
              </a:rPr>
              <a:t>	→ PPP 2020 zur OAPVO</a:t>
            </a:r>
          </a:p>
          <a:p>
            <a:pPr algn="l">
              <a:buFont typeface="Arial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6607-20DC-4E24-AE84-340816351AEE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633375"/>
              </p:ext>
            </p:extLst>
          </p:nvPr>
        </p:nvGraphicFramePr>
        <p:xfrm>
          <a:off x="1767665" y="1071563"/>
          <a:ext cx="7023127" cy="502920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6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67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1314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42938"/>
            <a:ext cx="7291388" cy="431800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Unterrichtsstunden in </a:t>
            </a:r>
            <a:r>
              <a:rPr lang="de-DE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allen</a:t>
            </a:r>
            <a: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Profilen</a:t>
            </a:r>
          </a:p>
        </p:txBody>
      </p:sp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67054880"/>
              </p:ext>
            </p:extLst>
          </p:nvPr>
        </p:nvGraphicFramePr>
        <p:xfrm>
          <a:off x="1776079" y="1052736"/>
          <a:ext cx="7023127" cy="5410805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4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2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41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4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84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8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9841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2338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965" name="Group 1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5437738"/>
              </p:ext>
            </p:extLst>
          </p:nvPr>
        </p:nvGraphicFramePr>
        <p:xfrm>
          <a:off x="1767665" y="1041903"/>
          <a:ext cx="7023127" cy="540113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15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Unterrichtsfächer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Einführungs-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Qualifikationsphase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Abitur-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prüfungsfächer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76">
                <a:tc row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1.Aufgabenfeld: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sprachlich-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literarisch-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künstlerisch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7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gesellschafts-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wissenschaftlich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Geschichte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Wipo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</a:t>
                      </a: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de-D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Philo</a:t>
                      </a: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Rechtskunde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47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Aufgabenfeld: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mathematisch-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lich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4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476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3362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de-DE" dirty="0"/>
              <a:t>Februar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1B18-63AB-423C-8564-53C50AFC752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14500" y="642938"/>
            <a:ext cx="7291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Unterrichtsstunden in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allen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Profilen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10_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0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APVO-11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APVO-neu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APVO-neu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OAPVO-ne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APVO-neu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PVO-neu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5_Expedi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6_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7_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8_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Expedition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FFFFFF"/>
      </a:hlink>
      <a:folHlink>
        <a:srgbClr val="558AD7"/>
      </a:folHlink>
    </a:clrScheme>
    <a:fontScheme name="9_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9_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OAPVO-neu</Template>
  <TotalTime>0</TotalTime>
  <Words>4762</Words>
  <Application>Microsoft Office PowerPoint</Application>
  <PresentationFormat>Bildschirmpräsentation (4:3)</PresentationFormat>
  <Paragraphs>2863</Paragraphs>
  <Slides>66</Slides>
  <Notes>60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66</vt:i4>
      </vt:variant>
    </vt:vector>
  </HeadingPairs>
  <TitlesOfParts>
    <vt:vector size="80" baseType="lpstr">
      <vt:lpstr>Arial</vt:lpstr>
      <vt:lpstr>Calibri</vt:lpstr>
      <vt:lpstr>Times New Roman</vt:lpstr>
      <vt:lpstr>Wingdings</vt:lpstr>
      <vt:lpstr>Benutzerdefiniertes Design</vt:lpstr>
      <vt:lpstr>OAPVO-11</vt:lpstr>
      <vt:lpstr>1_OAPVO-neu</vt:lpstr>
      <vt:lpstr>3_Expedition</vt:lpstr>
      <vt:lpstr>5_Expedition</vt:lpstr>
      <vt:lpstr>6_Expedition</vt:lpstr>
      <vt:lpstr>7_Expedition</vt:lpstr>
      <vt:lpstr>8_Expedition</vt:lpstr>
      <vt:lpstr>9_Expedition</vt:lpstr>
      <vt:lpstr>10_Expedition</vt:lpstr>
      <vt:lpstr> Wie geht‘s zum Abitur?</vt:lpstr>
      <vt:lpstr>Rechtliche Grundlagen</vt:lpstr>
      <vt:lpstr>Das Pflichtprogramm für alle:</vt:lpstr>
      <vt:lpstr>Unterrichtsstunden in allen Profilen</vt:lpstr>
      <vt:lpstr>Unterrichtsstunden in allen Profilen</vt:lpstr>
      <vt:lpstr>Unterrichtsstunden in allen Profilen</vt:lpstr>
      <vt:lpstr>Unterrichtsstunden in allen Profilen</vt:lpstr>
      <vt:lpstr>Unterrichtsstunden in allen Profilen</vt:lpstr>
      <vt:lpstr>PowerPoint-Präsentation</vt:lpstr>
      <vt:lpstr>Unterrichtsstunden in allen Profilen</vt:lpstr>
      <vt:lpstr>Unterrichtsstunden in allen Profilen</vt:lpstr>
      <vt:lpstr>Unterrichtsstunden in allen Profilen</vt:lpstr>
      <vt:lpstr>Zur Pflicht kommt die Kür:</vt:lpstr>
      <vt:lpstr>Im naturwissenschaftlichen Bereich bietet die Stormarnschule drei Profile an:</vt:lpstr>
      <vt:lpstr>Das naturwissenschaftliche Profil</vt:lpstr>
      <vt:lpstr>Naturwissenschaftliches Profil: Biologie</vt:lpstr>
      <vt:lpstr>Naturwissenschaftliches Profil: Biologie</vt:lpstr>
      <vt:lpstr>Naturwissenschaftliches Profil: Biologie</vt:lpstr>
      <vt:lpstr>Das naturwissenschaftliche Profil</vt:lpstr>
      <vt:lpstr>PowerPoint-Präsentation</vt:lpstr>
      <vt:lpstr>Das naturwissenschaftliche Profil</vt:lpstr>
      <vt:lpstr>Naturwissenschaftliches Profil: Physik</vt:lpstr>
      <vt:lpstr>Das ästhetische Profil</vt:lpstr>
      <vt:lpstr>Ästhetisches Profil: Kunst</vt:lpstr>
      <vt:lpstr>Das ästhetische Profil</vt:lpstr>
      <vt:lpstr>Ästhetisches Profil: Musik</vt:lpstr>
      <vt:lpstr>Das sprachliche Profil</vt:lpstr>
      <vt:lpstr>Sprachliches Profil: Englisch</vt:lpstr>
      <vt:lpstr>Im gesellschaftswissenschaftlichen Bereich bietet die Stormarnschule drei Profile an:</vt:lpstr>
      <vt:lpstr>Was ist AbiBac?</vt:lpstr>
      <vt:lpstr>PowerPoint-Präsentation</vt:lpstr>
      <vt:lpstr>PowerPoint-Präsentation</vt:lpstr>
      <vt:lpstr>Gesellschaftswissenschaftliches Profil: AbiBac</vt:lpstr>
      <vt:lpstr>Gesellschaftswissenschaftliches Profil: AbiBac</vt:lpstr>
      <vt:lpstr>  Das (normale) gesellschafts-wissenschaftliche Profil</vt:lpstr>
      <vt:lpstr>Gesellschaftswissenschaftliches Profil: Geschichte</vt:lpstr>
      <vt:lpstr>Das gesellschafts-wissenschaftliche Profil</vt:lpstr>
      <vt:lpstr>Gesellschaftswissenschaftliches Profil: Geographie</vt:lpstr>
      <vt:lpstr>Das Sport(theorie)profil </vt:lpstr>
      <vt:lpstr>Sport(theorie)profil</vt:lpstr>
      <vt:lpstr>Was machen wir im  Sport(theorie)profil?</vt:lpstr>
      <vt:lpstr>Was muss ich im   Sport(theorie)profil leisten?</vt:lpstr>
      <vt:lpstr>Der Weg zum Abitur</vt:lpstr>
      <vt:lpstr>PowerPoint-Präsentation</vt:lpstr>
      <vt:lpstr>Und am Ende steht das Abitur:</vt:lpstr>
      <vt:lpstr>Für die Wahlprüfungsfächer gilt:</vt:lpstr>
      <vt:lpstr>Naturwissenschaftliches Profil: Biologie</vt:lpstr>
      <vt:lpstr>PowerPoint-Präsentation</vt:lpstr>
      <vt:lpstr>Naturwissenschaftliches Profil: Physik</vt:lpstr>
      <vt:lpstr>Sprachliches Profil: Englisch</vt:lpstr>
      <vt:lpstr>Ästhetisches Profil: Kunst</vt:lpstr>
      <vt:lpstr>Ästhetisches Profil: Musik</vt:lpstr>
      <vt:lpstr>Gesellschaftswissenschaftliches Profil: AbiBac</vt:lpstr>
      <vt:lpstr>Gesellschaftswissenschaftliches Profil: Geschichte</vt:lpstr>
      <vt:lpstr>Gesellschaftswissenschaftliches Profil: Geographie</vt:lpstr>
      <vt:lpstr>Sport(theorie)profil</vt:lpstr>
      <vt:lpstr>Die Abiturnote  setzt sich zusammen aus:</vt:lpstr>
      <vt:lpstr>Welche Kurse werden eingebracht?</vt:lpstr>
      <vt:lpstr>Auf Ihren Wahlzetteln sollten Sie  folgende Fragen beantworten:</vt:lpstr>
      <vt:lpstr>Die neu beginnende Fremdsprache:</vt:lpstr>
      <vt:lpstr>Profilwahl 2020  </vt:lpstr>
      <vt:lpstr>PowerPoint-Präsentation</vt:lpstr>
      <vt:lpstr>PowerPoint-Präsentation</vt:lpstr>
      <vt:lpstr>Geben Sie Ihren Wahlzettel bitte   bis zum 20.März  bei Ihrem Klassenlehrer/in der Schule ab!</vt:lpstr>
      <vt:lpstr>Und was dann ?</vt:lpstr>
      <vt:lpstr>Wenn Sie weitere Fragen haben …</vt:lpstr>
    </vt:vector>
  </TitlesOfParts>
  <Company>Stormarnschule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bitte geht‘s zum Abitur?</dc:title>
  <dc:creator>sw</dc:creator>
  <cp:lastModifiedBy>Schmidt, Kerstin</cp:lastModifiedBy>
  <cp:revision>380</cp:revision>
  <cp:lastPrinted>2013-02-07T08:24:12Z</cp:lastPrinted>
  <dcterms:created xsi:type="dcterms:W3CDTF">2008-02-21T16:22:44Z</dcterms:created>
  <dcterms:modified xsi:type="dcterms:W3CDTF">2020-02-26T12:59:17Z</dcterms:modified>
</cp:coreProperties>
</file>